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m4a" ContentType="audio/mp4"/>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4.xml" ContentType="application/vnd.openxmlformats-officedocument.presentationml.tags+xml"/>
  <Override PartName="/ppt/notesSlides/notesSlide36.xml" ContentType="application/vnd.openxmlformats-officedocument.presentationml.notesSlide+xml"/>
  <Override PartName="/ppt/tags/tag35.xml" ContentType="application/vnd.openxmlformats-officedocument.presentationml.tags+xml"/>
  <Override PartName="/ppt/notesSlides/notesSlide37.xml" ContentType="application/vnd.openxmlformats-officedocument.presentationml.notesSlide+xml"/>
  <Override PartName="/ppt/tags/tag36.xml" ContentType="application/vnd.openxmlformats-officedocument.presentationml.tags+xml"/>
  <Override PartName="/ppt/notesSlides/notesSlide38.xml" ContentType="application/vnd.openxmlformats-officedocument.presentationml.notesSlide+xml"/>
  <Override PartName="/ppt/tags/tag37.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38.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39.xml" ContentType="application/vnd.openxmlformats-officedocument.presentationml.tags+xml"/>
  <Override PartName="/ppt/notesSlides/notesSlide43.xml" ContentType="application/vnd.openxmlformats-officedocument.presentationml.notesSlide+xml"/>
  <Override PartName="/ppt/tags/tag40.xml" ContentType="application/vnd.openxmlformats-officedocument.presentationml.tags+xml"/>
  <Override PartName="/ppt/notesSlides/notesSlide44.xml" ContentType="application/vnd.openxmlformats-officedocument.presentationml.notesSlide+xml"/>
  <Override PartName="/ppt/tags/tag41.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05_0.xml" ContentType="application/vnd.ms-powerpoint.comments+xml"/>
  <Override PartName="/ppt/comments/modernComment_112_DF2488E9.xml" ContentType="application/vnd.ms-powerpoint.comments+xml"/>
  <Override PartName="/ppt/comments/modernComment_136_E98FC057.xml" ContentType="application/vnd.ms-powerpoint.comments+xml"/>
  <Override PartName="/ppt/comments/modernComment_10D_F33C02E4.xml" ContentType="application/vnd.ms-powerpoint.comments+xml"/>
  <Override PartName="/ppt/comments/modernComment_7FFFFFFD_26A1E3DF.xml" ContentType="application/vnd.ms-powerpoint.comments+xml"/>
  <Override PartName="/ppt/comments/modernComment_7FFFFFFF_CBA15F26.xml" ContentType="application/vnd.ms-powerpoint.comments+xml"/>
  <Override PartName="/ppt/comments/modernComment_7FFFFFFB_E1898B89.xml" ContentType="application/vnd.ms-powerpoint.comments+xml"/>
  <Override PartName="/ppt/comments/modernComment_107_27854843.xml" ContentType="application/vnd.ms-powerpoint.comments+xml"/>
  <Override PartName="/ppt/comments/modernComment_117_0.xml" ContentType="application/vnd.ms-powerpoint.comments+xml"/>
  <Override PartName="/ppt/comments/modernComment_10E_0.xml" ContentType="application/vnd.ms-powerpoint.comments+xml"/>
  <Override PartName="/ppt/comments/modernComment_106_957ED767.xml" ContentType="application/vnd.ms-powerpoint.comments+xml"/>
  <Override PartName="/ppt/comments/modernComment_7FFFDCDE_ED882D3E.xml" ContentType="application/vnd.ms-powerpoint.comments+xml"/>
  <Override PartName="/ppt/comments/modernComment_115_0.xml" ContentType="application/vnd.ms-powerpoint.comments+xml"/>
  <Override PartName="/ppt/comments/modernComment_108_878179A3.xml" ContentType="application/vnd.ms-powerpoint.comments+xml"/>
  <Override PartName="/ppt/comments/modernComment_10A_A6A70D31.xml" ContentType="application/vnd.ms-powerpoint.comments+xml"/>
  <Override PartName="/ppt/comments/modernComment_103_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9" r:id="rId1"/>
    <p:sldMasterId id="2147483961" r:id="rId2"/>
    <p:sldMasterId id="2147484347" r:id="rId3"/>
    <p:sldMasterId id="2147484555" r:id="rId4"/>
    <p:sldMasterId id="2147484595" r:id="rId5"/>
    <p:sldMasterId id="2147484606" r:id="rId6"/>
  </p:sldMasterIdLst>
  <p:notesMasterIdLst>
    <p:notesMasterId r:id="rId53"/>
  </p:notesMasterIdLst>
  <p:sldIdLst>
    <p:sldId id="261" r:id="rId7"/>
    <p:sldId id="265" r:id="rId8"/>
    <p:sldId id="272" r:id="rId9"/>
    <p:sldId id="257" r:id="rId10"/>
    <p:sldId id="268" r:id="rId11"/>
    <p:sldId id="2147475063" r:id="rId12"/>
    <p:sldId id="273" r:id="rId13"/>
    <p:sldId id="274" r:id="rId14"/>
    <p:sldId id="310" r:id="rId15"/>
    <p:sldId id="260" r:id="rId16"/>
    <p:sldId id="309" r:id="rId17"/>
    <p:sldId id="256" r:id="rId18"/>
    <p:sldId id="303" r:id="rId19"/>
    <p:sldId id="341" r:id="rId20"/>
    <p:sldId id="2147480374" r:id="rId21"/>
    <p:sldId id="269" r:id="rId22"/>
    <p:sldId id="2147483645" r:id="rId23"/>
    <p:sldId id="2147483646" r:id="rId24"/>
    <p:sldId id="2147483647" r:id="rId25"/>
    <p:sldId id="389" r:id="rId26"/>
    <p:sldId id="275" r:id="rId27"/>
    <p:sldId id="258" r:id="rId28"/>
    <p:sldId id="325" r:id="rId29"/>
    <p:sldId id="2147483604" r:id="rId30"/>
    <p:sldId id="2147483610" r:id="rId31"/>
    <p:sldId id="2147483612" r:id="rId32"/>
    <p:sldId id="2147483613" r:id="rId33"/>
    <p:sldId id="276" r:id="rId34"/>
    <p:sldId id="321" r:id="rId35"/>
    <p:sldId id="343" r:id="rId36"/>
    <p:sldId id="278" r:id="rId37"/>
    <p:sldId id="331" r:id="rId38"/>
    <p:sldId id="339" r:id="rId39"/>
    <p:sldId id="2147483643" r:id="rId40"/>
    <p:sldId id="271" r:id="rId41"/>
    <p:sldId id="263" r:id="rId42"/>
    <p:sldId id="279" r:id="rId43"/>
    <p:sldId id="270" r:id="rId44"/>
    <p:sldId id="262" r:id="rId45"/>
    <p:sldId id="2147474654" r:id="rId46"/>
    <p:sldId id="277" r:id="rId47"/>
    <p:sldId id="264" r:id="rId48"/>
    <p:sldId id="266" r:id="rId49"/>
    <p:sldId id="267" r:id="rId50"/>
    <p:sldId id="259" r:id="rId51"/>
    <p:sldId id="369" r:id="rId5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9D94AA-5A77-4F3A-CDB3-C6B8F629AE9A}" name="窪田 洋子" initials="洋窪" userId="S::k-yoko@cocovecojp.onmicrosoft.com::bdd2cd9b-691e-4692-9530-c3b08c8b35cf" providerId="AD"/>
  <p188:author id="{251209E0-21E7-FC41-7013-8D56F0C8A03A}" name="洋子 窪田" initials="洋窪" userId="9feea38985674bc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C397"/>
    <a:srgbClr val="00B0F0"/>
    <a:srgbClr val="E3EBED"/>
    <a:srgbClr val="FFC000"/>
    <a:srgbClr val="FFFFCC"/>
    <a:srgbClr val="F78D7C"/>
    <a:srgbClr val="FFD44B"/>
    <a:srgbClr val="FF3399"/>
    <a:srgbClr val="0AB3F1"/>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8" autoAdjust="0"/>
    <p:restoredTop sz="69576" autoAdjust="0"/>
  </p:normalViewPr>
  <p:slideViewPr>
    <p:cSldViewPr snapToGrid="0">
      <p:cViewPr varScale="1">
        <p:scale>
          <a:sx n="70" d="100"/>
          <a:sy n="70" d="100"/>
        </p:scale>
        <p:origin x="1104" y="60"/>
      </p:cViewPr>
      <p:guideLst/>
    </p:cSldViewPr>
  </p:slideViewPr>
  <p:outlineViewPr>
    <p:cViewPr>
      <p:scale>
        <a:sx n="33" d="100"/>
        <a:sy n="33" d="100"/>
      </p:scale>
      <p:origin x="0" y="-35952"/>
    </p:cViewPr>
  </p:outlineViewPr>
  <p:notesTextViewPr>
    <p:cViewPr>
      <p:scale>
        <a:sx n="150" d="100"/>
        <a:sy n="150" d="100"/>
      </p:scale>
      <p:origin x="0" y="0"/>
    </p:cViewPr>
  </p:notesTextViewPr>
  <p:sorterViewPr>
    <p:cViewPr varScale="1">
      <p:scale>
        <a:sx n="1" d="1"/>
        <a:sy n="1" d="1"/>
      </p:scale>
      <p:origin x="0" y="-81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ja-JP" sz="1800"/>
              <a:t>人</a:t>
            </a:r>
            <a:endParaRPr lang="en-US" sz="1800"/>
          </a:p>
        </c:rich>
      </c:tx>
      <c:layout>
        <c:manualLayout>
          <c:xMode val="edge"/>
          <c:yMode val="edge"/>
          <c:x val="7.4308562992125987E-2"/>
          <c:y val="5.2890807002922376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7.9575910433070871E-2"/>
          <c:y val="0.18041946478718843"/>
          <c:w val="0.90792408956692916"/>
          <c:h val="0.76179141475200451"/>
        </c:manualLayout>
      </c:layout>
      <c:barChart>
        <c:barDir val="col"/>
        <c:grouping val="clustered"/>
        <c:varyColors val="0"/>
        <c:ser>
          <c:idx val="0"/>
          <c:order val="0"/>
          <c:tx>
            <c:strRef>
              <c:f>Sheet1!$B$1</c:f>
              <c:strCache>
                <c:ptCount val="1"/>
                <c:pt idx="0">
                  <c:v>人</c:v>
                </c:pt>
              </c:strCache>
            </c:strRef>
          </c:tx>
          <c:spPr>
            <a:solidFill>
              <a:srgbClr val="00B0F0"/>
            </a:solidFill>
            <a:ln>
              <a:noFill/>
            </a:ln>
            <a:effectLst/>
          </c:spPr>
          <c:invertIfNegative val="0"/>
          <c:dPt>
            <c:idx val="7"/>
            <c:invertIfNegative val="0"/>
            <c:bubble3D val="0"/>
            <c:spPr>
              <a:solidFill>
                <a:srgbClr val="3366FF"/>
              </a:solidFill>
              <a:ln>
                <a:noFill/>
              </a:ln>
              <a:effectLst/>
            </c:spPr>
            <c:extLst>
              <c:ext xmlns:c16="http://schemas.microsoft.com/office/drawing/2014/chart" uri="{C3380CC4-5D6E-409C-BE32-E72D297353CC}">
                <c16:uniqueId val="{00000006-CB71-43EF-B2B1-7F5D46F0BCE9}"/>
              </c:ext>
            </c:extLst>
          </c:dPt>
          <c:cat>
            <c:strRef>
              <c:f>Sheet1!$A$2:$A$9</c:f>
              <c:strCache>
                <c:ptCount val="8"/>
                <c:pt idx="0">
                  <c:v>2018年</c:v>
                </c:pt>
                <c:pt idx="1">
                  <c:v>2019年 </c:v>
                </c:pt>
                <c:pt idx="2">
                  <c:v>2020年</c:v>
                </c:pt>
                <c:pt idx="3">
                  <c:v>2021年</c:v>
                </c:pt>
                <c:pt idx="4">
                  <c:v>2022年</c:v>
                </c:pt>
                <c:pt idx="5">
                  <c:v>2023年</c:v>
                </c:pt>
                <c:pt idx="6">
                  <c:v>2024年</c:v>
                </c:pt>
                <c:pt idx="7">
                  <c:v>2025年</c:v>
                </c:pt>
              </c:strCache>
            </c:strRef>
          </c:cat>
          <c:val>
            <c:numRef>
              <c:f>Sheet1!$B$2:$B$9</c:f>
              <c:numCache>
                <c:formatCode>General</c:formatCode>
                <c:ptCount val="8"/>
                <c:pt idx="0">
                  <c:v>12117</c:v>
                </c:pt>
                <c:pt idx="1">
                  <c:v>16850</c:v>
                </c:pt>
                <c:pt idx="2">
                  <c:v>2794</c:v>
                </c:pt>
                <c:pt idx="3">
                  <c:v>704</c:v>
                </c:pt>
                <c:pt idx="4">
                  <c:v>494</c:v>
                </c:pt>
                <c:pt idx="5">
                  <c:v>1000</c:v>
                </c:pt>
                <c:pt idx="6">
                  <c:v>4054</c:v>
                </c:pt>
                <c:pt idx="7">
                  <c:v>22351</c:v>
                </c:pt>
              </c:numCache>
            </c:numRef>
          </c:val>
          <c:extLst>
            <c:ext xmlns:c16="http://schemas.microsoft.com/office/drawing/2014/chart" uri="{C3380CC4-5D6E-409C-BE32-E72D297353CC}">
              <c16:uniqueId val="{00000000-CB71-43EF-B2B1-7F5D46F0BCE9}"/>
            </c:ext>
          </c:extLst>
        </c:ser>
        <c:dLbls>
          <c:showLegendKey val="0"/>
          <c:showVal val="0"/>
          <c:showCatName val="0"/>
          <c:showSerName val="0"/>
          <c:showPercent val="0"/>
          <c:showBubbleSize val="0"/>
        </c:dLbls>
        <c:gapWidth val="219"/>
        <c:overlap val="-27"/>
        <c:axId val="1282614576"/>
        <c:axId val="1282615056"/>
      </c:barChart>
      <c:catAx>
        <c:axId val="1282614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282615056"/>
        <c:crosses val="autoZero"/>
        <c:auto val="1"/>
        <c:lblAlgn val="ctr"/>
        <c:lblOffset val="100"/>
        <c:noMultiLvlLbl val="0"/>
      </c:catAx>
      <c:valAx>
        <c:axId val="1282615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BIZ UDPゴシック" panose="020B0400000000000000" pitchFamily="50" charset="-128"/>
                <a:ea typeface="BIZ UDPゴシック" panose="020B0400000000000000" pitchFamily="50" charset="-128"/>
                <a:cs typeface="+mn-cs"/>
              </a:defRPr>
            </a:pPr>
            <a:endParaRPr lang="ja-JP"/>
          </a:p>
        </c:txPr>
        <c:crossAx val="1282614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3_0.xml><?xml version="1.0" encoding="utf-8"?>
<p188:cmLst xmlns:a="http://schemas.openxmlformats.org/drawingml/2006/main" xmlns:r="http://schemas.openxmlformats.org/officeDocument/2006/relationships" xmlns:p188="http://schemas.microsoft.com/office/powerpoint/2018/8/main">
  <p188:cm id="{DBEA259A-2510-4DE3-BFDA-0AEF50EB645D}" authorId="{251209E0-21E7-FC41-7013-8D56F0C8A03A}" status="resolved" created="2025-10-29T09:07:25.287" complete="100000">
    <pc:sldMkLst xmlns:pc="http://schemas.microsoft.com/office/powerpoint/2013/main/command">
      <pc:docMk/>
      <pc:sldMk cId="0" sldId="259"/>
    </pc:sldMkLst>
    <p188:txBody>
      <a:bodyPr/>
      <a:lstStyle/>
      <a:p>
        <a:r>
          <a:rPr lang="ja-JP" altLang="en-US"/>
          <a:t>必要不可欠です、に雑音が被っていますので
ご確認ください。</a:t>
        </a:r>
      </a:p>
    </p188:txBody>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FF073795-2617-4E66-9C35-E07B6D5AF672}" authorId="{251209E0-21E7-FC41-7013-8D56F0C8A03A}" status="resolved" created="2025-10-29T09:09:55.311" complete="100000">
    <pc:sldMkLst xmlns:pc="http://schemas.microsoft.com/office/powerpoint/2013/main/command">
      <pc:docMk/>
      <pc:sldMk cId="0" sldId="261"/>
    </pc:sldMkLst>
    <p188:txBody>
      <a:bodyPr/>
      <a:lstStyle/>
      <a:p>
        <a:r>
          <a:rPr lang="ja-JP" altLang="en-US"/>
          <a:t>鳥の鳴き声が音声と被っていますのでこのままでいいか（許容範囲か）
ご確認おねがいいたします。
先生が発言されていないところに入った鳥の声はカット可能なのであまり目立たないかとは思いますが、念のため</a:t>
        </a:r>
      </a:p>
    </p188:txBody>
  </p188:cm>
</p188:cmLst>
</file>

<file path=ppt/comments/modernComment_106_957ED767.xml><?xml version="1.0" encoding="utf-8"?>
<p188:cmLst xmlns:a="http://schemas.openxmlformats.org/drawingml/2006/main" xmlns:r="http://schemas.openxmlformats.org/officeDocument/2006/relationships" xmlns:p188="http://schemas.microsoft.com/office/powerpoint/2018/8/main">
  <p188:cm id="{8C0F3FCA-0B63-45E8-89B2-3A475F89563E}" authorId="{251209E0-21E7-FC41-7013-8D56F0C8A03A}" status="resolved" created="2025-10-29T09:00:23.560" complete="100000">
    <pc:sldMkLst xmlns:pc="http://schemas.microsoft.com/office/powerpoint/2013/main/command">
      <pc:docMk/>
      <pc:sldMk cId="2508117863" sldId="262"/>
    </pc:sldMkLst>
    <p188:txBody>
      <a:bodyPr/>
      <a:lstStyle/>
      <a:p>
        <a:r>
          <a:rPr lang="ja-JP" altLang="en-US"/>
          <a:t>少しつまっていたり、聞き取りずらい箇所があるので撮り直していただければ幸いです。
</a:t>
        </a:r>
      </a:p>
    </p188:txBody>
  </p188:cm>
  <p188:cm id="{4E7A37B9-2BCC-4FF6-84F7-564E2D4B6DE2}" authorId="{251209E0-21E7-FC41-7013-8D56F0C8A03A}" status="resolved" created="2025-11-10T00:37:26.836" complete="100000">
    <pc:sldMkLst xmlns:pc="http://schemas.microsoft.com/office/powerpoint/2013/main/command">
      <pc:docMk/>
      <pc:sldMk cId="2508117863" sldId="262"/>
    </pc:sldMkLst>
    <p188:txBody>
      <a:bodyPr/>
      <a:lstStyle/>
      <a:p>
        <a:r>
          <a:rPr lang="ja-JP" altLang="en-US"/>
          <a:t>抗菌薬予防的投与の「的」がよみあげられていないようなので前回の音声をここだけ移植して修正しました。11/10窪田
</a:t>
        </a:r>
      </a:p>
    </p188:txBody>
  </p188:cm>
</p188:cmLst>
</file>

<file path=ppt/comments/modernComment_107_27854843.xml><?xml version="1.0" encoding="utf-8"?>
<p188:cmLst xmlns:a="http://schemas.openxmlformats.org/drawingml/2006/main" xmlns:r="http://schemas.openxmlformats.org/officeDocument/2006/relationships" xmlns:p188="http://schemas.microsoft.com/office/powerpoint/2018/8/main">
  <p188:cm id="{98E4041E-703E-4FE7-9E9D-28048E2BF5EB}" authorId="{251209E0-21E7-FC41-7013-8D56F0C8A03A}" status="resolved" created="2025-10-29T08:54:35.678" complete="100000">
    <pc:sldMkLst xmlns:pc="http://schemas.microsoft.com/office/powerpoint/2013/main/command">
      <pc:docMk/>
      <pc:sldMk cId="663046211" sldId="263"/>
    </pc:sldMkLst>
    <p188:txBody>
      <a:bodyPr/>
      <a:lstStyle/>
      <a:p>
        <a:r>
          <a:rPr lang="ja-JP" altLang="en-US"/>
          <a:t>このスライドは全体的に鳥の鳴き声が音声と被っていますのでこのままでいいか（許容範囲か）
ご確認おねがいいたします。
</a:t>
        </a:r>
      </a:p>
    </p188:txBody>
  </p188:cm>
</p188:cmLst>
</file>

<file path=ppt/comments/modernComment_108_878179A3.xml><?xml version="1.0" encoding="utf-8"?>
<p188:cmLst xmlns:a="http://schemas.openxmlformats.org/drawingml/2006/main" xmlns:r="http://schemas.openxmlformats.org/officeDocument/2006/relationships" xmlns:p188="http://schemas.microsoft.com/office/powerpoint/2018/8/main">
  <p188:cm id="{584A476C-B1D1-4D77-A805-10F40AF3A7FF}" authorId="{251209E0-21E7-FC41-7013-8D56F0C8A03A}" status="resolved" created="2025-10-29T09:04:06.836" complete="100000">
    <pc:sldMkLst xmlns:pc="http://schemas.microsoft.com/office/powerpoint/2013/main/command">
      <pc:docMk/>
      <pc:sldMk cId="2273409443" sldId="264"/>
    </pc:sldMkLst>
    <p188:txBody>
      <a:bodyPr/>
      <a:lstStyle/>
      <a:p>
        <a:r>
          <a:rPr lang="ja-JP" altLang="en-US"/>
          <a:t>音声に紙をめくる音が被っているので撮り直しお願い致します。</a:t>
        </a:r>
      </a:p>
    </p188:txBody>
  </p188:cm>
</p188:cmLst>
</file>

<file path=ppt/comments/modernComment_10A_A6A70D31.xml><?xml version="1.0" encoding="utf-8"?>
<p188:cmLst xmlns:a="http://schemas.openxmlformats.org/drawingml/2006/main" xmlns:r="http://schemas.openxmlformats.org/officeDocument/2006/relationships" xmlns:p188="http://schemas.microsoft.com/office/powerpoint/2018/8/main">
  <p188:cm id="{14F9D90B-C696-4C38-A9C2-BDD2CD261A57}" authorId="{251209E0-21E7-FC41-7013-8D56F0C8A03A}" status="resolved" created="2025-10-29T09:08:19.356" complete="100000">
    <pc:sldMkLst xmlns:pc="http://schemas.microsoft.com/office/powerpoint/2013/main/command">
      <pc:docMk/>
      <pc:sldMk cId="2795965745" sldId="266"/>
    </pc:sldMkLst>
    <p188:txBody>
      <a:bodyPr/>
      <a:lstStyle/>
      <a:p>
        <a:r>
          <a:rPr lang="ja-JP" altLang="en-US"/>
          <a:t>このスライドは全体的に鳥の鳴き声が音声と被っていますのでこのままでいいか（許容範囲か）
ご確認おねがいいたします。</a:t>
        </a:r>
      </a:p>
    </p188:txBody>
  </p188:cm>
</p188:cmLst>
</file>

<file path=ppt/comments/modernComment_10D_F33C02E4.xml><?xml version="1.0" encoding="utf-8"?>
<p188:cmLst xmlns:a="http://schemas.openxmlformats.org/drawingml/2006/main" xmlns:r="http://schemas.openxmlformats.org/officeDocument/2006/relationships" xmlns:p188="http://schemas.microsoft.com/office/powerpoint/2018/8/main">
  <p188:cm id="{B8089B3F-20CF-442C-A995-5724D6418F80}" authorId="{251209E0-21E7-FC41-7013-8D56F0C8A03A}" status="resolved" created="2025-10-29T09:12:23.401" complete="100000">
    <ac:deMkLst xmlns:ac="http://schemas.microsoft.com/office/drawing/2013/main/command">
      <pc:docMk xmlns:pc="http://schemas.microsoft.com/office/powerpoint/2013/main/command"/>
      <pc:sldMk xmlns:pc="http://schemas.microsoft.com/office/powerpoint/2013/main/command" cId="4080796388" sldId="269"/>
      <ac:spMk id="13" creationId="{81139D2F-BC0D-3331-0264-5E509D41B185}"/>
    </ac:deMkLst>
    <p188:txBody>
      <a:bodyPr/>
      <a:lstStyle/>
      <a:p>
        <a:r>
          <a:rPr lang="ja-JP" altLang="en-US"/>
          <a:t>スライド内のグラフタイトル「百日せき 累計患者数」が
「百日せき」となってますが、「百日咳」にしなくてよろしいでしょうか。</a:t>
        </a:r>
      </a:p>
    </p188:txBody>
  </p188:cm>
</p188:cmLst>
</file>

<file path=ppt/comments/modernComment_10E_0.xml><?xml version="1.0" encoding="utf-8"?>
<p188:cmLst xmlns:a="http://schemas.openxmlformats.org/drawingml/2006/main" xmlns:r="http://schemas.openxmlformats.org/officeDocument/2006/relationships" xmlns:p188="http://schemas.microsoft.com/office/powerpoint/2018/8/main">
  <p188:cm id="{73791F2E-65D5-4E18-89BC-7937DCD71BF9}" authorId="{251209E0-21E7-FC41-7013-8D56F0C8A03A}" status="resolved" created="2025-10-29T08:57:37.269" complete="100000">
    <pc:sldMkLst xmlns:pc="http://schemas.microsoft.com/office/powerpoint/2013/main/command">
      <pc:docMk/>
      <pc:sldMk cId="0" sldId="270"/>
    </pc:sldMkLst>
    <p188:txBody>
      <a:bodyPr/>
      <a:lstStyle/>
      <a:p>
        <a:r>
          <a:rPr lang="ja-JP" altLang="en-US"/>
          <a:t>このスライドは全体的に鳥の鳴き声が音声と被っていますのでこのままでいいか（許容範囲か）
ご確認おねがいいたします。</a:t>
        </a:r>
      </a:p>
    </p188:txBody>
  </p188:cm>
</p188:cmLst>
</file>

<file path=ppt/comments/modernComment_112_DF2488E9.xml><?xml version="1.0" encoding="utf-8"?>
<p188:cmLst xmlns:a="http://schemas.openxmlformats.org/drawingml/2006/main" xmlns:r="http://schemas.openxmlformats.org/officeDocument/2006/relationships" xmlns:p188="http://schemas.microsoft.com/office/powerpoint/2018/8/main">
  <p188:cm id="{27CDAF29-630E-40EE-8B4E-0629DD085C7C}" authorId="{251209E0-21E7-FC41-7013-8D56F0C8A03A}" status="resolved" created="2025-10-29T08:27:57.765" complete="100000">
    <pc:sldMkLst xmlns:pc="http://schemas.microsoft.com/office/powerpoint/2013/main/command">
      <pc:docMk/>
      <pc:sldMk cId="3743713513" sldId="274"/>
    </pc:sldMkLst>
    <p188:txBody>
      <a:bodyPr/>
      <a:lstStyle/>
      <a:p>
        <a:r>
          <a:rPr lang="ja-JP" altLang="en-US"/>
          <a:t>基本再生算数が「きほう　さんせん　さんすう」と聞こえるのでご確認お願い致します。</a:t>
        </a:r>
      </a:p>
    </p188:txBody>
  </p188:cm>
</p188:cmLst>
</file>

<file path=ppt/comments/modernComment_115_0.xml><?xml version="1.0" encoding="utf-8"?>
<p188:cmLst xmlns:a="http://schemas.openxmlformats.org/drawingml/2006/main" xmlns:r="http://schemas.openxmlformats.org/officeDocument/2006/relationships" xmlns:p188="http://schemas.microsoft.com/office/powerpoint/2018/8/main">
  <p188:cm id="{3EE6BF30-C2F4-4059-BD01-5DE65D66B096}" authorId="{251209E0-21E7-FC41-7013-8D56F0C8A03A}" status="resolved" created="2025-10-29T09:02:11.392" complete="100000">
    <pc:sldMkLst xmlns:pc="http://schemas.microsoft.com/office/powerpoint/2013/main/command">
      <pc:docMk/>
      <pc:sldMk cId="0" sldId="277"/>
    </pc:sldMkLst>
    <p188:txBody>
      <a:bodyPr/>
      <a:lstStyle/>
      <a:p>
        <a:r>
          <a:rPr lang="ja-JP" altLang="en-US"/>
          <a:t>このスライドは全体的に鳥の鳴き声が音声と被っていますのでこのままでいいか（許容範囲か）
ご確認おねがいいたします。</a:t>
        </a:r>
      </a:p>
    </p188:txBody>
  </p188:cm>
</p188:cmLst>
</file>

<file path=ppt/comments/modernComment_117_0.xml><?xml version="1.0" encoding="utf-8"?>
<p188:cmLst xmlns:a="http://schemas.openxmlformats.org/drawingml/2006/main" xmlns:r="http://schemas.openxmlformats.org/officeDocument/2006/relationships" xmlns:p188="http://schemas.microsoft.com/office/powerpoint/2018/8/main">
  <p188:cm id="{FA913B9A-5247-4D5D-B3E2-7443E5F9E47F}" authorId="{251209E0-21E7-FC41-7013-8D56F0C8A03A}" status="resolved" created="2025-10-29T08:57:19.308" complete="100000">
    <pc:sldMkLst xmlns:pc="http://schemas.microsoft.com/office/powerpoint/2013/main/command">
      <pc:docMk/>
      <pc:sldMk cId="0" sldId="279"/>
    </pc:sldMkLst>
    <p188:txBody>
      <a:bodyPr/>
      <a:lstStyle/>
      <a:p>
        <a:r>
          <a:rPr lang="ja-JP" altLang="en-US"/>
          <a:t>このスライドは全体的に鳥の鳴き声が音声と被っていますのでこのままでいいか（許容範囲か）
ご確認おねがいいたします。</a:t>
        </a:r>
      </a:p>
    </p188:txBody>
  </p188:cm>
  <p188:cm id="{7B26E522-770B-4014-8018-E59DB25B0EF1}" authorId="{251209E0-21E7-FC41-7013-8D56F0C8A03A}" created="2025-11-13T05:34:25.991">
    <pc:sldMkLst xmlns:pc="http://schemas.microsoft.com/office/powerpoint/2013/main/command">
      <pc:docMk/>
      <pc:sldMk cId="0" sldId="279"/>
    </pc:sldMkLst>
    <p188:txBody>
      <a:bodyPr/>
      <a:lstStyle/>
      <a:p>
        <a:r>
          <a:rPr lang="ja-JP" altLang="en-US"/>
          <a:t>ナレーション音声変更分を修正しました。
修正前）予後不良なGBS感染症の予防は、
修正後）予後不良なGBS感染症は、</a:t>
        </a:r>
      </a:p>
    </p188:txBody>
  </p188:cm>
</p188:cmLst>
</file>

<file path=ppt/comments/modernComment_136_E98FC057.xml><?xml version="1.0" encoding="utf-8"?>
<p188:cmLst xmlns:a="http://schemas.openxmlformats.org/drawingml/2006/main" xmlns:r="http://schemas.openxmlformats.org/officeDocument/2006/relationships" xmlns:p188="http://schemas.microsoft.com/office/powerpoint/2018/8/main">
  <p188:cm id="{24E978DF-222A-46D5-A524-7656F36F16B7}" authorId="{251209E0-21E7-FC41-7013-8D56F0C8A03A}" created="2025-10-29T08:29:58.144">
    <pc:sldMkLst xmlns:pc="http://schemas.microsoft.com/office/powerpoint/2013/main/command">
      <pc:docMk/>
      <pc:sldMk cId="3918512215" sldId="310"/>
    </pc:sldMkLst>
    <p188:txBody>
      <a:bodyPr/>
      <a:lstStyle/>
      <a:p>
        <a:r>
          <a:rPr lang="ja-JP" altLang="en-US"/>
          <a:t>「100日近く」を「100日以上」と読まれています。</a:t>
        </a:r>
      </a:p>
    </p188:txBody>
  </p188:cm>
  <p188:cm id="{68D8FAFF-ACBE-4C96-855A-CA64504DDDF3}" authorId="{509D94AA-5A77-4F3A-CDB3-C6B8F629AE9A}" created="2025-10-30T02:22:19.341">
    <ac:deMkLst xmlns:ac="http://schemas.microsoft.com/office/drawing/2013/main/command">
      <pc:docMk xmlns:pc="http://schemas.microsoft.com/office/powerpoint/2013/main/command"/>
      <pc:sldMk xmlns:pc="http://schemas.microsoft.com/office/powerpoint/2013/main/command" cId="3918512215" sldId="310"/>
      <ac:picMk id="4" creationId="{F8A2084E-F542-44CB-A948-14367750D01B}"/>
    </ac:deMkLst>
    <p188:txBody>
      <a:bodyPr/>
      <a:lstStyle/>
      <a:p>
        <a:r>
          <a:rPr lang="ja-JP" altLang="en-US"/>
          <a:t>「百日咳の経過と臨床症状ですが、」の「ですが」を整音作業をするとより聞こえにくくなってしまいますので再収録をお願いいたします。</a:t>
        </a:r>
      </a:p>
    </p188:txBody>
  </p188:cm>
</p188:cmLst>
</file>

<file path=ppt/comments/modernComment_7FFFDCDE_ED882D3E.xml><?xml version="1.0" encoding="utf-8"?>
<p188:cmLst xmlns:a="http://schemas.openxmlformats.org/drawingml/2006/main" xmlns:r="http://schemas.openxmlformats.org/officeDocument/2006/relationships" xmlns:p188="http://schemas.microsoft.com/office/powerpoint/2018/8/main">
  <p188:cm id="{3AF9B603-BD61-4D5D-8E1D-BF131BC1102A}" authorId="{251209E0-21E7-FC41-7013-8D56F0C8A03A}" status="resolved" created="2025-10-29T09:02:15.583" complete="100000">
    <pc:sldMkLst xmlns:pc="http://schemas.microsoft.com/office/powerpoint/2013/main/command">
      <pc:docMk/>
      <pc:sldMk cId="3985124670" sldId="2147474654"/>
    </pc:sldMkLst>
    <p188:txBody>
      <a:bodyPr/>
      <a:lstStyle/>
      <a:p>
        <a:r>
          <a:rPr lang="ja-JP" altLang="en-US"/>
          <a:t>このスライドは全体的に鳥の鳴き声が音声と被っていますのでこのままでいいか（許容範囲か）
ご確認おねがいいたします。</a:t>
        </a:r>
      </a:p>
    </p188:txBody>
  </p188:cm>
</p188:cmLst>
</file>

<file path=ppt/comments/modernComment_7FFFFFFB_E1898B89.xml><?xml version="1.0" encoding="utf-8"?>
<p188:cmLst xmlns:a="http://schemas.openxmlformats.org/drawingml/2006/main" xmlns:r="http://schemas.openxmlformats.org/officeDocument/2006/relationships" xmlns:p188="http://schemas.microsoft.com/office/powerpoint/2018/8/main">
  <p188:cm id="{C67187FC-8A20-43A4-8DF6-E574B0AD23D2}" authorId="{251209E0-21E7-FC41-7013-8D56F0C8A03A}" status="resolved" created="2025-10-29T08:50:09.992" complete="100000">
    <pc:sldMkLst xmlns:pc="http://schemas.microsoft.com/office/powerpoint/2013/main/command">
      <pc:docMk/>
      <pc:sldMk cId="3783887753" sldId="2147483643"/>
    </pc:sldMkLst>
    <p188:txBody>
      <a:bodyPr/>
      <a:lstStyle/>
      <a:p>
        <a:r>
          <a:rPr lang="ja-JP" altLang="en-US"/>
          <a:t>「RSウィルスを原因とする」を
「RSウィルスの原因とする」と読まれておりますがこのままでいいかご教授ください。</a:t>
        </a:r>
      </a:p>
    </p188:txBody>
  </p188:cm>
  <p188:cm id="{3C5B2595-7BD7-4151-B160-060DC04A84E2}" authorId="{251209E0-21E7-FC41-7013-8D56F0C8A03A}" status="resolved" created="2025-10-29T08:52:16.193" complete="100000">
    <pc:sldMkLst xmlns:pc="http://schemas.microsoft.com/office/powerpoint/2013/main/command">
      <pc:docMk/>
      <pc:sldMk cId="3783887753" sldId="2147483643"/>
    </pc:sldMkLst>
    <p188:txBody>
      <a:bodyPr/>
      <a:lstStyle/>
      <a:p>
        <a:r>
          <a:rPr lang="ja-JP" altLang="en-US"/>
          <a:t>「0.5mL」を「0.5㏄」と読まれていますが、どちらがよろしいでしょうか。原稿に合わせてスライド内のテキストも修正しますのでご教授ください。
</a:t>
        </a:r>
      </a:p>
    </p188:txBody>
  </p188:cm>
</p188:cmLst>
</file>

<file path=ppt/comments/modernComment_7FFFFFFD_26A1E3DF.xml><?xml version="1.0" encoding="utf-8"?>
<p188:cmLst xmlns:a="http://schemas.openxmlformats.org/drawingml/2006/main" xmlns:r="http://schemas.openxmlformats.org/officeDocument/2006/relationships" xmlns:p188="http://schemas.microsoft.com/office/powerpoint/2018/8/main">
  <p188:cm id="{2063DE26-A251-439B-BB77-58CAAD581D69}" authorId="{251209E0-21E7-FC41-7013-8D56F0C8A03A}" status="resolved" created="2025-10-29T08:38:33.172" complete="100000">
    <pc:sldMkLst xmlns:pc="http://schemas.microsoft.com/office/powerpoint/2013/main/command">
      <pc:docMk/>
      <pc:sldMk cId="648143839" sldId="2147483645"/>
    </pc:sldMkLst>
    <p188:txBody>
      <a:bodyPr/>
      <a:lstStyle/>
      <a:p>
        <a:r>
          <a:rPr lang="ja-JP" altLang="en-US"/>
          <a:t>「発症を」の「を」が発音が少しスムーズではないようなのでご確認おねがいいたします。</a:t>
        </a:r>
      </a:p>
    </p188:txBody>
  </p188:cm>
</p188:cmLst>
</file>

<file path=ppt/comments/modernComment_7FFFFFFF_CBA15F26.xml><?xml version="1.0" encoding="utf-8"?>
<p188:cmLst xmlns:a="http://schemas.openxmlformats.org/drawingml/2006/main" xmlns:r="http://schemas.openxmlformats.org/officeDocument/2006/relationships" xmlns:p188="http://schemas.microsoft.com/office/powerpoint/2018/8/main">
  <p188:cm id="{AA0F4B4C-78CE-4152-9619-EB6A9F2F83FA}" authorId="{251209E0-21E7-FC41-7013-8D56F0C8A03A}" created="2025-11-10T02:08:55.267">
    <pc:sldMkLst xmlns:pc="http://schemas.microsoft.com/office/powerpoint/2013/main/command">
      <pc:docMk/>
      <pc:sldMk cId="3416350502" sldId="2147483647"/>
    </pc:sldMkLst>
    <p188:txBody>
      <a:bodyPr/>
      <a:lstStyle/>
      <a:p>
        <a:r>
          <a:rPr lang="ja-JP" altLang="en-US"/>
          <a:t>
「ワクチン非接種妊婦」の分娩時、臍帯血の数字の配置を
「ワクチン接種妊婦」
の数字と小数点をそろえました。
</a:t>
        </a:r>
      </a:p>
    </p188:txBody>
  </p188:cm>
</p188:cmLst>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F9277E-8AE6-455A-B125-3B20F6D21F98}"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F3BC3-1E68-4E14-B002-D1287BAB92D3}" type="slidenum">
              <a:rPr kumimoji="1" lang="ja-JP" altLang="en-US" smtClean="0"/>
              <a:t>‹#›</a:t>
            </a:fld>
            <a:endParaRPr kumimoji="1" lang="ja-JP" altLang="en-US"/>
          </a:p>
        </p:txBody>
      </p:sp>
    </p:spTree>
    <p:extLst>
      <p:ext uri="{BB962C8B-B14F-4D97-AF65-F5344CB8AC3E}">
        <p14:creationId xmlns:p14="http://schemas.microsoft.com/office/powerpoint/2010/main" val="32190666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2802" name="Rectangle 7">
            <a:extLst>
              <a:ext uri="{FF2B5EF4-FFF2-40B4-BE49-F238E27FC236}">
                <a16:creationId xmlns:a16="http://schemas.microsoft.com/office/drawing/2014/main" id="{AA130BF8-CC46-432C-A010-E12A207154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marL="0" marR="0" lvl="0" indent="0" algn="r" defTabSz="914400" rtl="0" eaLnBrk="1" fontAlgn="base" latinLnBrk="0" hangingPunct="1">
              <a:lnSpc>
                <a:spcPct val="100000"/>
              </a:lnSpc>
              <a:spcBef>
                <a:spcPct val="0"/>
              </a:spcBef>
              <a:spcAft>
                <a:spcPct val="0"/>
              </a:spcAft>
              <a:buClrTx/>
              <a:buSzTx/>
              <a:buFont typeface="Times New Roman" panose="02020603050405020304" pitchFamily="18" charset="0"/>
              <a:buNone/>
              <a:tabLst/>
              <a:defRPr/>
            </a:pPr>
            <a:fld id="{787D64BF-8D20-460C-937F-FDF039D20355}" type="slidenum">
              <a:rPr kumimoji="1" lang="ja-JP" altLang="en-GB"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 typeface="Times New Roman" panose="02020603050405020304" pitchFamily="18" charset="0"/>
                <a:buNone/>
                <a:tabLst/>
                <a:defRPr/>
              </a:pPr>
              <a:t>1</a:t>
            </a:fld>
            <a:endParaRPr kumimoji="1" lang="en-GB" altLang="ja-JP"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332803" name="Rectangle 1">
            <a:extLst>
              <a:ext uri="{FF2B5EF4-FFF2-40B4-BE49-F238E27FC236}">
                <a16:creationId xmlns:a16="http://schemas.microsoft.com/office/drawing/2014/main" id="{BA95A20D-5DAA-4AE3-A2BF-20DF7E173F04}"/>
              </a:ext>
            </a:extLst>
          </p:cNvPr>
          <p:cNvSpPr>
            <a:spLocks noGrp="1" noRot="1" noChangeAspect="1" noChangeArrowheads="1" noTextEdit="1"/>
          </p:cNvSpPr>
          <p:nvPr>
            <p:ph type="sldImg"/>
          </p:nvPr>
        </p:nvSpPr>
        <p:spPr>
          <a:ln/>
        </p:spPr>
      </p:sp>
      <p:sp>
        <p:nvSpPr>
          <p:cNvPr id="332804" name="Rectangle 2">
            <a:extLst>
              <a:ext uri="{FF2B5EF4-FFF2-40B4-BE49-F238E27FC236}">
                <a16:creationId xmlns:a16="http://schemas.microsoft.com/office/drawing/2014/main" id="{C7230F7A-32F3-49DA-83F0-EAD50737BC94}"/>
              </a:ext>
            </a:extLst>
          </p:cNvPr>
          <p:cNvSpPr>
            <a:spLocks noGrp="1" noChangeArrowheads="1"/>
          </p:cNvSpPr>
          <p:nvPr>
            <p:ph type="body" idx="1"/>
          </p:nvPr>
        </p:nvSpPr>
        <p:spPr>
          <a:xfrm>
            <a:off x="685800" y="4343400"/>
            <a:ext cx="54864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r>
              <a:rPr lang="ja-JP" altLang="en-US" dirty="0"/>
              <a:t>今回、新しい感染症予防戦略である</a:t>
            </a:r>
            <a:r>
              <a:rPr lang="en-US" altLang="ja-JP" dirty="0"/>
              <a:t>Maternal immunization</a:t>
            </a:r>
            <a:r>
              <a:rPr lang="ja-JP" altLang="en-US" dirty="0"/>
              <a:t>母子免疫ワクチン妊婦さんへのワクチン接種による新生児・乳児早期の感染症予防についてお話をします。</a:t>
            </a:r>
            <a:endParaRPr lang="en-US" altLang="ja-JP"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★百日咳の診断は、臨床症状から疑い、検査で診断を確定します。</a:t>
            </a:r>
            <a:endParaRPr kumimoji="1" lang="en-US" altLang="ja-JP" dirty="0"/>
          </a:p>
          <a:p>
            <a:r>
              <a:rPr kumimoji="1" lang="ja-JP" altLang="en-US" dirty="0"/>
              <a:t>★診断には、培養検査、遺伝子検査、迅速抗原検査、抗体検査がありますが、遺伝子検査や迅速抗原検査が早期診断に有効です。★</a:t>
            </a:r>
            <a:r>
              <a:rPr kumimoji="1" lang="en-US" altLang="ja-JP" dirty="0"/>
              <a:t>2018</a:t>
            </a:r>
            <a:r>
              <a:rPr kumimoji="1" lang="ja-JP" altLang="en-US" dirty="0"/>
              <a:t>年</a:t>
            </a:r>
            <a:r>
              <a:rPr kumimoji="1" lang="en-US" altLang="ja-JP" dirty="0"/>
              <a:t>1</a:t>
            </a:r>
            <a:r>
              <a:rPr kumimoji="1" lang="ja-JP" altLang="en-US" dirty="0"/>
              <a:t>月</a:t>
            </a:r>
            <a:r>
              <a:rPr kumimoji="1" lang="en-US" altLang="ja-JP" dirty="0"/>
              <a:t>1</a:t>
            </a:r>
            <a:r>
              <a:rPr kumimoji="1" lang="ja-JP" altLang="en-US" dirty="0"/>
              <a:t>日から百日咳と診断確定した場合、診断後</a:t>
            </a:r>
            <a:r>
              <a:rPr kumimoji="1" lang="en-US" altLang="ja-JP" dirty="0"/>
              <a:t>7</a:t>
            </a:r>
            <a:r>
              <a:rPr kumimoji="1" lang="ja-JP" altLang="en-US" dirty="0"/>
              <a:t>日以内に届出が必要になりました。</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10</a:t>
            </a:fld>
            <a:endParaRPr kumimoji="1" lang="ja-JP" altLang="en-US"/>
          </a:p>
        </p:txBody>
      </p:sp>
    </p:spTree>
    <p:extLst>
      <p:ext uri="{BB962C8B-B14F-4D97-AF65-F5344CB8AC3E}">
        <p14:creationId xmlns:p14="http://schemas.microsoft.com/office/powerpoint/2010/main" val="3384203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百日咳が全数届け出になり明らかになったこととして</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2018</a:t>
            </a:r>
            <a:r>
              <a:rPr kumimoji="1" lang="ja-JP" altLang="ja-JP" sz="1200" kern="1200" dirty="0">
                <a:solidFill>
                  <a:schemeClr val="tx1"/>
                </a:solidFill>
                <a:effectLst/>
                <a:latin typeface="+mn-lt"/>
                <a:ea typeface="+mn-ea"/>
                <a:cs typeface="+mn-cs"/>
              </a:rPr>
              <a:t>年、</a:t>
            </a:r>
            <a:r>
              <a:rPr kumimoji="1" lang="en-US" altLang="ja-JP" sz="1200" kern="1200" dirty="0">
                <a:solidFill>
                  <a:schemeClr val="tx1"/>
                </a:solidFill>
                <a:effectLst/>
                <a:latin typeface="+mn-lt"/>
                <a:ea typeface="+mn-ea"/>
                <a:cs typeface="+mn-cs"/>
              </a:rPr>
              <a:t>10,000</a:t>
            </a:r>
            <a:r>
              <a:rPr kumimoji="1" lang="ja-JP" altLang="ja-JP" sz="1200" kern="1200" dirty="0">
                <a:solidFill>
                  <a:schemeClr val="tx1"/>
                </a:solidFill>
                <a:effectLst/>
                <a:latin typeface="+mn-lt"/>
                <a:ea typeface="+mn-ea"/>
                <a:cs typeface="+mn-cs"/>
              </a:rPr>
              <a:t>例以上の報告数があったこと、</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6</a:t>
            </a:r>
            <a:r>
              <a:rPr kumimoji="1" lang="ja-JP" altLang="ja-JP" sz="1200" kern="1200" dirty="0">
                <a:solidFill>
                  <a:schemeClr val="tx1"/>
                </a:solidFill>
                <a:effectLst/>
                <a:latin typeface="+mn-lt"/>
                <a:ea typeface="+mn-ea"/>
                <a:cs typeface="+mn-cs"/>
              </a:rPr>
              <a:t>か月未満、</a:t>
            </a:r>
            <a:r>
              <a:rPr kumimoji="1" lang="en-US" altLang="ja-JP" sz="1200" kern="1200" dirty="0">
                <a:solidFill>
                  <a:schemeClr val="tx1"/>
                </a:solidFill>
                <a:effectLst/>
                <a:latin typeface="+mn-lt"/>
                <a:ea typeface="+mn-ea"/>
                <a:cs typeface="+mn-cs"/>
              </a:rPr>
              <a:t>7</a:t>
            </a:r>
            <a:r>
              <a:rPr kumimoji="1" lang="ja-JP" altLang="ja-JP" sz="1200" kern="1200" dirty="0">
                <a:solidFill>
                  <a:schemeClr val="tx1"/>
                </a:solidFill>
                <a:effectLst/>
                <a:latin typeface="+mn-lt"/>
                <a:ea typeface="+mn-ea"/>
                <a:cs typeface="+mn-cs"/>
              </a:rPr>
              <a:t>歳をピークとした</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15</a:t>
            </a:r>
            <a:r>
              <a:rPr kumimoji="1" lang="ja-JP" altLang="ja-JP" sz="1200" kern="1200" dirty="0">
                <a:solidFill>
                  <a:schemeClr val="tx1"/>
                </a:solidFill>
                <a:effectLst/>
                <a:latin typeface="+mn-lt"/>
                <a:ea typeface="+mn-ea"/>
                <a:cs typeface="+mn-cs"/>
              </a:rPr>
              <a:t>歳、</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40</a:t>
            </a:r>
            <a:r>
              <a:rPr kumimoji="1" lang="ja-JP" altLang="ja-JP" sz="1200" kern="1200" dirty="0">
                <a:solidFill>
                  <a:schemeClr val="tx1"/>
                </a:solidFill>
                <a:effectLst/>
                <a:latin typeface="+mn-lt"/>
                <a:ea typeface="+mn-ea"/>
                <a:cs typeface="+mn-cs"/>
              </a:rPr>
              <a:t>歳代に患者数が多く、それらの患者のうち</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百日せき含有ワクチン</a:t>
            </a:r>
            <a:r>
              <a:rPr kumimoji="1" lang="en-US" altLang="ja-JP" sz="1200" kern="1200" dirty="0">
                <a:solidFill>
                  <a:schemeClr val="tx1"/>
                </a:solidFill>
                <a:effectLst/>
                <a:latin typeface="+mn-lt"/>
                <a:ea typeface="+mn-ea"/>
                <a:cs typeface="+mn-cs"/>
              </a:rPr>
              <a:t>4</a:t>
            </a:r>
            <a:r>
              <a:rPr kumimoji="1" lang="ja-JP" altLang="ja-JP" sz="1200" kern="1200" dirty="0">
                <a:solidFill>
                  <a:schemeClr val="tx1"/>
                </a:solidFill>
                <a:effectLst/>
                <a:latin typeface="+mn-lt"/>
                <a:ea typeface="+mn-ea"/>
                <a:cs typeface="+mn-cs"/>
              </a:rPr>
              <a:t>回接種済患者約</a:t>
            </a:r>
            <a:r>
              <a:rPr kumimoji="1" lang="en-US" altLang="ja-JP" sz="1200" kern="1200" dirty="0">
                <a:solidFill>
                  <a:schemeClr val="tx1"/>
                </a:solidFill>
                <a:effectLst/>
                <a:latin typeface="+mn-lt"/>
                <a:ea typeface="+mn-ea"/>
                <a:cs typeface="+mn-cs"/>
              </a:rPr>
              <a:t>60</a:t>
            </a:r>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5</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15</a:t>
            </a:r>
            <a:r>
              <a:rPr kumimoji="1" lang="ja-JP" altLang="ja-JP" sz="1200" kern="1200" dirty="0">
                <a:solidFill>
                  <a:schemeClr val="tx1"/>
                </a:solidFill>
                <a:effectLst/>
                <a:latin typeface="+mn-lt"/>
                <a:ea typeface="+mn-ea"/>
                <a:cs typeface="+mn-cs"/>
              </a:rPr>
              <a:t>歳に限定すると約</a:t>
            </a:r>
            <a:r>
              <a:rPr kumimoji="1" lang="en-US" altLang="ja-JP" sz="1200" kern="1200" dirty="0">
                <a:solidFill>
                  <a:schemeClr val="tx1"/>
                </a:solidFill>
                <a:effectLst/>
                <a:latin typeface="+mn-lt"/>
                <a:ea typeface="+mn-ea"/>
                <a:cs typeface="+mn-cs"/>
              </a:rPr>
              <a:t>80</a:t>
            </a:r>
            <a:r>
              <a:rPr kumimoji="1" lang="ja-JP" altLang="ja-JP" sz="1200" kern="1200" dirty="0">
                <a:solidFill>
                  <a:schemeClr val="tx1"/>
                </a:solidFill>
                <a:effectLst/>
                <a:latin typeface="+mn-lt"/>
                <a:ea typeface="+mn-ea"/>
                <a:cs typeface="+mn-cs"/>
              </a:rPr>
              <a:t>％であり、ワクチンを接種していても感染症発症を完全には予防できないことがわかりました。</a:t>
            </a:r>
            <a:endParaRPr kumimoji="1" lang="en-US" altLang="ja-JP" dirty="0"/>
          </a:p>
          <a:p>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11</a:t>
            </a:fld>
            <a:endParaRPr kumimoji="1" lang="ja-JP" altLang="en-US"/>
          </a:p>
        </p:txBody>
      </p:sp>
    </p:spTree>
    <p:extLst>
      <p:ext uri="{BB962C8B-B14F-4D97-AF65-F5344CB8AC3E}">
        <p14:creationId xmlns:p14="http://schemas.microsoft.com/office/powerpoint/2010/main" val="1782963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一方★入院するような重症例の主体は、百日せき含有ワクチン未接種の</a:t>
            </a:r>
            <a:r>
              <a:rPr kumimoji="1" lang="en-US" altLang="ja-JP" dirty="0"/>
              <a:t>6</a:t>
            </a:r>
            <a:r>
              <a:rPr kumimoji="1" lang="ja-JP" altLang="en-US" dirty="0"/>
              <a:t>か月未満乳児です。★新生児・乳児早期は重症化しやすく死亡することもあります。</a:t>
            </a:r>
            <a:endParaRPr kumimoji="1" lang="en-US" altLang="ja-JP" dirty="0"/>
          </a:p>
          <a:p>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12</a:t>
            </a:fld>
            <a:endParaRPr kumimoji="1" lang="ja-JP" altLang="en-US"/>
          </a:p>
        </p:txBody>
      </p:sp>
    </p:spTree>
    <p:extLst>
      <p:ext uri="{BB962C8B-B14F-4D97-AF65-F5344CB8AC3E}">
        <p14:creationId xmlns:p14="http://schemas.microsoft.com/office/powerpoint/2010/main" val="2484053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これは、国内の年齢別の百日咳抗体保有状況です。百日咳に対する免疫を持っているかどうかを定期的に調べたものですが、★</a:t>
            </a:r>
            <a:r>
              <a:rPr kumimoji="1" lang="en-US" altLang="ja-JP" dirty="0"/>
              <a:t>2023</a:t>
            </a:r>
            <a:r>
              <a:rPr kumimoji="1" lang="ja-JP" altLang="en-US" dirty="0"/>
              <a:t>年では妊婦さんの年齢の★半分くらいの方が百日咳に対する免疫をもっていないことがわかります。このような妊婦さんから生まれたこどもは百日咳に感染すると重症化する可能性が高いと考えられます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13</a:t>
            </a:fld>
            <a:endParaRPr kumimoji="1" lang="ja-JP" altLang="en-US"/>
          </a:p>
        </p:txBody>
      </p:sp>
    </p:spTree>
    <p:extLst>
      <p:ext uri="{BB962C8B-B14F-4D97-AF65-F5344CB8AC3E}">
        <p14:creationId xmlns:p14="http://schemas.microsoft.com/office/powerpoint/2010/main" val="4258757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百日咳の治療ですが、★マクロライド系とよばれる抗菌薬を用います。★治療開始後、</a:t>
            </a:r>
            <a:r>
              <a:rPr kumimoji="1" lang="en-US" altLang="ja-JP" dirty="0"/>
              <a:t>5</a:t>
            </a:r>
            <a:r>
              <a:rPr kumimoji="1" lang="ja-JP" altLang="en-US" dirty="0"/>
              <a:t>日以内に培養陰性になることが多いとされ、★咳症状がひどくなった痙咳期では、咳の改善は期待できませんが、他者への</a:t>
            </a:r>
            <a:r>
              <a:rPr kumimoji="1" lang="en-US" altLang="ja-JP" dirty="0"/>
              <a:t>2</a:t>
            </a:r>
            <a:r>
              <a:rPr kumimoji="1" lang="ja-JP" altLang="en-US" dirty="0"/>
              <a:t>次感染予防目的に抗菌薬投与が行われます。したがって、★感染拡大防止には、早期診断・早期治療が重要です。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14</a:t>
            </a:fld>
            <a:endParaRPr kumimoji="1" lang="ja-JP" altLang="en-US"/>
          </a:p>
        </p:txBody>
      </p:sp>
    </p:spTree>
    <p:extLst>
      <p:ext uri="{BB962C8B-B14F-4D97-AF65-F5344CB8AC3E}">
        <p14:creationId xmlns:p14="http://schemas.microsoft.com/office/powerpoint/2010/main" val="122290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22" name="Google Shape;264;p6:notes">
            <a:extLst>
              <a:ext uri="{FF2B5EF4-FFF2-40B4-BE49-F238E27FC236}">
                <a16:creationId xmlns:a16="http://schemas.microsoft.com/office/drawing/2014/main" id="{1D1D836A-CB0F-4DE4-A045-1240011565BA}"/>
              </a:ext>
            </a:extLst>
          </p:cNvPr>
          <p:cNvSpPr>
            <a:spLocks noGrp="1" noChangeArrowheads="1"/>
          </p:cNvSpPr>
          <p:nvPr>
            <p:ph type="body" idx="1"/>
          </p:nvPr>
        </p:nvSpPr>
        <p:spPr>
          <a:xfrm>
            <a:off x="673100" y="4748213"/>
            <a:ext cx="5389563" cy="38846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693" rIns="91411" bIns="45693"/>
          <a:lstStyle/>
          <a:p>
            <a:r>
              <a:rPr lang="ja-JP" altLang="en-US" dirty="0">
                <a:latin typeface="Arial" panose="020B0604020202020204" pitchFamily="34" charset="0"/>
              </a:rPr>
              <a:t>ところが最近百日咳菌の治療薬であるマクロライドが効かない耐性菌が問題になっています。この耐性菌は</a:t>
            </a:r>
            <a:r>
              <a:rPr lang="en-US" altLang="ja-JP" dirty="0">
                <a:latin typeface="Arial" panose="020B0604020202020204" pitchFamily="34" charset="0"/>
              </a:rPr>
              <a:t>2011</a:t>
            </a:r>
            <a:r>
              <a:rPr lang="ja-JP" altLang="en-US" dirty="0">
                <a:latin typeface="Arial" panose="020B0604020202020204" pitchFamily="34" charset="0"/>
              </a:rPr>
              <a:t>年以降中国で蔓延しており、</a:t>
            </a:r>
            <a:r>
              <a:rPr lang="en-US" altLang="ja-JP" dirty="0">
                <a:latin typeface="Arial" panose="020B0604020202020204" pitchFamily="34" charset="0"/>
              </a:rPr>
              <a:t>2024</a:t>
            </a:r>
            <a:r>
              <a:rPr lang="ja-JP" altLang="en-US" dirty="0">
                <a:latin typeface="Arial" panose="020B0604020202020204" pitchFamily="34" charset="0"/>
              </a:rPr>
              <a:t>年以降日本も含め世界に拡散し問題となっています。</a:t>
            </a:r>
            <a:endParaRPr lang="ja-JP" altLang="ja-JP" dirty="0">
              <a:latin typeface="Arial" panose="020B0604020202020204" pitchFamily="34" charset="0"/>
            </a:endParaRPr>
          </a:p>
        </p:txBody>
      </p:sp>
      <p:sp>
        <p:nvSpPr>
          <p:cNvPr id="286723" name="Google Shape;265;p6:notes">
            <a:extLst>
              <a:ext uri="{FF2B5EF4-FFF2-40B4-BE49-F238E27FC236}">
                <a16:creationId xmlns:a16="http://schemas.microsoft.com/office/drawing/2014/main" id="{EB5E79DD-BD70-48F7-8ED3-B96707EF3C6D}"/>
              </a:ext>
            </a:extLst>
          </p:cNvPr>
          <p:cNvSpPr>
            <a:spLocks noGrp="1" noRot="1" noChangeAspect="1" noTextEdit="1"/>
          </p:cNvSpPr>
          <p:nvPr>
            <p:ph type="sldImg" idx="2"/>
          </p:nvPr>
        </p:nvSpPr>
        <p:spPr>
          <a:xfrm>
            <a:off x="409575" y="1233488"/>
            <a:ext cx="5916613" cy="33289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日本では新型コロナウイルス感染症の流行で百日咳患者数は激減し、</a:t>
            </a:r>
            <a:r>
              <a:rPr kumimoji="1" lang="en-US" altLang="ja-JP" dirty="0"/>
              <a:t>2022</a:t>
            </a:r>
            <a:r>
              <a:rPr kumimoji="1" lang="ja-JP" altLang="en-US" dirty="0"/>
              <a:t>年には全数報告対象となって以来最小の</a:t>
            </a:r>
            <a:r>
              <a:rPr kumimoji="1" lang="en-US" altLang="ja-JP" dirty="0"/>
              <a:t>494</a:t>
            </a:r>
            <a:r>
              <a:rPr kumimoji="1" lang="ja-JP" altLang="en-US" dirty="0"/>
              <a:t>件の報告となりました。しかし、</a:t>
            </a:r>
            <a:r>
              <a:rPr kumimoji="1" lang="en-US" altLang="ja-JP" dirty="0"/>
              <a:t>2024</a:t>
            </a:r>
            <a:r>
              <a:rPr kumimoji="1" lang="ja-JP" altLang="en-US" dirty="0"/>
              <a:t>年は中盤から報告数が増加し、★</a:t>
            </a:r>
            <a:r>
              <a:rPr kumimoji="1" lang="en-US" altLang="ja-JP" dirty="0"/>
              <a:t>2025</a:t>
            </a:r>
            <a:r>
              <a:rPr kumimoji="1" lang="ja-JP" altLang="en-US" dirty="0"/>
              <a:t>年は過去最大の報告数となっています。</a:t>
            </a:r>
            <a:r>
              <a:rPr kumimoji="1" lang="en-US" altLang="ja-JP" dirty="0"/>
              <a:t>2024</a:t>
            </a:r>
            <a:r>
              <a:rPr kumimoji="1" lang="ja-JP" altLang="en-US" dirty="0"/>
              <a:t>年からの百日咳の大流行の原因としてマクロライド耐性菌の関与が考えられており、　★乳児早期の死亡例も複数報告されています。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F3BC3-1E68-4E14-B002-D1287BAB92D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65908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百日咳の流行と耐性菌の蔓延で、早期診断・早期治療だけでは新生児・乳児早期の発症を予防できないことから、★妊婦へのワクチンによる予防が重要になります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17</a:t>
            </a:fld>
            <a:endParaRPr kumimoji="1" lang="ja-JP" altLang="en-US"/>
          </a:p>
        </p:txBody>
      </p:sp>
    </p:spTree>
    <p:extLst>
      <p:ext uri="{BB962C8B-B14F-4D97-AF65-F5344CB8AC3E}">
        <p14:creationId xmlns:p14="http://schemas.microsoft.com/office/powerpoint/2010/main" val="3832652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日本で使用できる百日咳ワクチンは現在</a:t>
            </a:r>
            <a:r>
              <a:rPr kumimoji="1" lang="en-US" altLang="ja-JP" dirty="0"/>
              <a:t>2</a:t>
            </a:r>
            <a:r>
              <a:rPr kumimoji="1" lang="ja-JP" altLang="en-US" dirty="0"/>
              <a:t>種類であります。</a:t>
            </a:r>
            <a:r>
              <a:rPr kumimoji="1" lang="ja-JP" altLang="en-US" dirty="0">
                <a:solidFill>
                  <a:srgbClr val="FF0000"/>
                </a:solidFill>
              </a:rPr>
              <a:t>★</a:t>
            </a:r>
            <a:r>
              <a:rPr kumimoji="1" lang="en-US" altLang="ja-JP" dirty="0"/>
              <a:t>5</a:t>
            </a:r>
            <a:r>
              <a:rPr kumimoji="1" lang="ja-JP" altLang="en-US" dirty="0"/>
              <a:t>種混合ワクチンは</a:t>
            </a:r>
            <a:r>
              <a:rPr kumimoji="1" lang="en-US" altLang="ja-JP" dirty="0"/>
              <a:t>2024</a:t>
            </a:r>
            <a:r>
              <a:rPr kumimoji="1" lang="ja-JP" altLang="en-US" dirty="0"/>
              <a:t>年に国内に導入され小児のみに使用可能で、現在、生後２，３，４か月、</a:t>
            </a:r>
            <a:r>
              <a:rPr kumimoji="1" lang="en-US" altLang="ja-JP" dirty="0"/>
              <a:t>1</a:t>
            </a:r>
            <a:r>
              <a:rPr kumimoji="1" lang="ja-JP" altLang="en-US" dirty="0"/>
              <a:t>歳～</a:t>
            </a:r>
            <a:r>
              <a:rPr kumimoji="1" lang="en-US" altLang="ja-JP" dirty="0"/>
              <a:t>1</a:t>
            </a:r>
            <a:r>
              <a:rPr kumimoji="1" lang="ja-JP" altLang="en-US" dirty="0"/>
              <a:t>歳</a:t>
            </a:r>
            <a:r>
              <a:rPr kumimoji="1" lang="en-US" altLang="ja-JP" dirty="0"/>
              <a:t>6</a:t>
            </a:r>
            <a:r>
              <a:rPr kumimoji="1" lang="ja-JP" altLang="en-US" dirty="0"/>
              <a:t>か月に合計</a:t>
            </a:r>
            <a:r>
              <a:rPr kumimoji="1" lang="en-US" altLang="ja-JP" dirty="0"/>
              <a:t>4</a:t>
            </a:r>
            <a:r>
              <a:rPr kumimoji="1" lang="ja-JP" altLang="en-US" dirty="0"/>
              <a:t>回、定期接種ワクチンとして使用されています。★</a:t>
            </a:r>
            <a:r>
              <a:rPr kumimoji="1" lang="en-US" altLang="ja-JP" dirty="0"/>
              <a:t>3</a:t>
            </a:r>
            <a:r>
              <a:rPr kumimoji="1" lang="ja-JP" altLang="en-US" dirty="0"/>
              <a:t>種混合ワクチンは成人でも使用可能ですが、国内では長い間小児への定期接種ワクチンとして使用されてきた歴史があり、安全性に問題はありません。国内では、</a:t>
            </a:r>
            <a:r>
              <a:rPr kumimoji="1" lang="en-US" altLang="ja-JP" dirty="0"/>
              <a:t>3</a:t>
            </a:r>
            <a:r>
              <a:rPr kumimoji="1" lang="ja-JP" altLang="en-US" dirty="0"/>
              <a:t>種混合ワクチンを百日咳予防のための母子免疫ワクチンとして使用します。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18</a:t>
            </a:fld>
            <a:endParaRPr kumimoji="1" lang="ja-JP" altLang="en-US"/>
          </a:p>
        </p:txBody>
      </p:sp>
    </p:spTree>
    <p:extLst>
      <p:ext uri="{BB962C8B-B14F-4D97-AF65-F5344CB8AC3E}">
        <p14:creationId xmlns:p14="http://schemas.microsoft.com/office/powerpoint/2010/main" val="1355277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このデータは、国内で妊娠前に百日咳ワクチン接種を希望した妊婦と接種しなかった妊婦の抗体価と副反応について前向きに検討した沖縄県からの</a:t>
            </a:r>
            <a:r>
              <a:rPr kumimoji="1" lang="en-US" altLang="ja-JP" dirty="0"/>
              <a:t>2023</a:t>
            </a:r>
            <a:r>
              <a:rPr kumimoji="1" lang="ja-JP" altLang="en-US" dirty="0"/>
              <a:t>年の報告です。少数例の検討ですが、ワクチン接種群では接種後抗体が上昇し、臍帯血中の抗体価も高く、児への抗体の移行が期待されました、また、妊娠合併症の発現や妊娠転帰など、非接種群と比較して、接種群で特段に懸念される所見は認めませんでした。</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19</a:t>
            </a:fld>
            <a:endParaRPr kumimoji="1" lang="ja-JP" altLang="en-US"/>
          </a:p>
        </p:txBody>
      </p:sp>
    </p:spTree>
    <p:extLst>
      <p:ext uri="{BB962C8B-B14F-4D97-AF65-F5344CB8AC3E}">
        <p14:creationId xmlns:p14="http://schemas.microsoft.com/office/powerpoint/2010/main" val="23230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今日のお話ですが、まず</a:t>
            </a:r>
            <a:r>
              <a:rPr kumimoji="1" lang="ja-JP" altLang="en-US" sz="1200" kern="1200" dirty="0">
                <a:solidFill>
                  <a:schemeClr val="tx1"/>
                </a:solidFill>
                <a:effectLst/>
                <a:latin typeface="+mn-lt"/>
                <a:ea typeface="+mn-ea"/>
                <a:cs typeface="+mn-cs"/>
              </a:rPr>
              <a:t>★</a:t>
            </a:r>
            <a:r>
              <a:rPr kumimoji="1" lang="ja-JP" altLang="en-US" dirty="0"/>
              <a:t>母子免疫ワクチンとは、つぎに</a:t>
            </a:r>
            <a:r>
              <a:rPr kumimoji="1" lang="ja-JP" altLang="en-US" sz="1200" kern="1200" dirty="0">
                <a:solidFill>
                  <a:schemeClr val="tx1"/>
                </a:solidFill>
                <a:effectLst/>
                <a:latin typeface="+mn-lt"/>
                <a:ea typeface="+mn-ea"/>
                <a:cs typeface="+mn-cs"/>
              </a:rPr>
              <a:t>★</a:t>
            </a:r>
            <a:r>
              <a:rPr kumimoji="1" lang="ja-JP" altLang="en-US" dirty="0"/>
              <a:t>母子免疫が推奨されるワクチンとして百日せきワクチン、</a:t>
            </a:r>
            <a:r>
              <a:rPr kumimoji="1" lang="en-US" altLang="ja-JP" dirty="0"/>
              <a:t>RSV</a:t>
            </a:r>
            <a:r>
              <a:rPr kumimoji="1" lang="ja-JP" altLang="en-US" dirty="0"/>
              <a:t>ワクチン、今後導入が期待される</a:t>
            </a:r>
            <a:r>
              <a:rPr kumimoji="1" lang="en-US" altLang="ja-JP" dirty="0"/>
              <a:t>GBS</a:t>
            </a:r>
            <a:r>
              <a:rPr kumimoji="1" lang="ja-JP" altLang="en-US" dirty="0"/>
              <a:t>ワクチンについて解説させていただきます。最後に</a:t>
            </a:r>
            <a:r>
              <a:rPr kumimoji="1" lang="ja-JP" altLang="en-US" sz="1200" kern="1200" dirty="0">
                <a:solidFill>
                  <a:schemeClr val="tx1"/>
                </a:solidFill>
                <a:effectLst/>
                <a:latin typeface="+mn-lt"/>
                <a:ea typeface="+mn-ea"/>
                <a:cs typeface="+mn-cs"/>
              </a:rPr>
              <a:t>★</a:t>
            </a:r>
            <a:r>
              <a:rPr kumimoji="1" lang="ja-JP" altLang="en-US" dirty="0"/>
              <a:t>母子免疫ワクチンに関する</a:t>
            </a:r>
            <a:r>
              <a:rPr kumimoji="1" lang="en-US" altLang="ja-JP" dirty="0"/>
              <a:t>Q</a:t>
            </a:r>
            <a:r>
              <a:rPr kumimoji="1" lang="ja-JP" altLang="en-US" dirty="0"/>
              <a:t>＆</a:t>
            </a:r>
            <a:r>
              <a:rPr kumimoji="1" lang="en-US" altLang="ja-JP" dirty="0"/>
              <a:t>A</a:t>
            </a:r>
            <a:r>
              <a:rPr kumimoji="1" lang="ja-JP" altLang="en-US" dirty="0"/>
              <a:t>とまとめを示します。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2</a:t>
            </a:fld>
            <a:endParaRPr kumimoji="1" lang="ja-JP" altLang="en-US"/>
          </a:p>
        </p:txBody>
      </p:sp>
    </p:spTree>
    <p:extLst>
      <p:ext uri="{BB962C8B-B14F-4D97-AF65-F5344CB8AC3E}">
        <p14:creationId xmlns:p14="http://schemas.microsoft.com/office/powerpoint/2010/main" val="1798238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妊婦への百日咳ワクチン接種に関しては★早期乳児の百日咳予防効果は</a:t>
            </a:r>
            <a:r>
              <a:rPr kumimoji="1" lang="en-US" altLang="ja-JP" dirty="0"/>
              <a:t>90</a:t>
            </a:r>
            <a:r>
              <a:rPr kumimoji="1" lang="ja-JP" altLang="en-US" dirty="0"/>
              <a:t>％以上とされ、★絨毛羊膜炎が若干増加するが安全性は問題ないとされます。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20</a:t>
            </a:fld>
            <a:endParaRPr kumimoji="1" lang="ja-JP" altLang="en-US"/>
          </a:p>
        </p:txBody>
      </p:sp>
    </p:spTree>
    <p:extLst>
      <p:ext uri="{BB962C8B-B14F-4D97-AF65-F5344CB8AC3E}">
        <p14:creationId xmlns:p14="http://schemas.microsoft.com/office/powerpoint/2010/main" val="1478176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妊婦に対する百日咳ワクチンは、海外では積極的に行われています。★米国では</a:t>
            </a:r>
            <a:r>
              <a:rPr kumimoji="1" lang="en-US" altLang="ja-JP" dirty="0"/>
              <a:t>2012</a:t>
            </a:r>
            <a:r>
              <a:rPr kumimoji="1" lang="ja-JP" altLang="en-US" dirty="0"/>
              <a:t>年から</a:t>
            </a:r>
            <a:r>
              <a:rPr kumimoji="1" lang="en-US" altLang="ja-JP" dirty="0"/>
              <a:t>Tdap</a:t>
            </a:r>
            <a:r>
              <a:rPr kumimoji="1" lang="ja-JP" altLang="en-US" dirty="0"/>
              <a:t>という成人用の百日咳ワクチンを、百日咳ワクチン接種歴に関係なく妊娠</a:t>
            </a:r>
            <a:r>
              <a:rPr kumimoji="1" lang="en-US" altLang="ja-JP" dirty="0"/>
              <a:t>27</a:t>
            </a:r>
            <a:r>
              <a:rPr kumimoji="1" lang="ja-JP" altLang="en-US" dirty="0"/>
              <a:t>～</a:t>
            </a:r>
            <a:r>
              <a:rPr kumimoji="1" lang="en-US" altLang="ja-JP" dirty="0"/>
              <a:t>36</a:t>
            </a:r>
            <a:r>
              <a:rPr kumimoji="1" lang="ja-JP" altLang="en-US" dirty="0"/>
              <a:t>週の妊婦への接種を勧奨しており、</a:t>
            </a:r>
            <a:r>
              <a:rPr kumimoji="1" lang="en-US" altLang="ja-JP" dirty="0"/>
              <a:t>2023</a:t>
            </a:r>
            <a:r>
              <a:rPr kumimoji="1" lang="ja-JP" altLang="en-US" dirty="0"/>
              <a:t>年の妊婦接種率</a:t>
            </a:r>
            <a:r>
              <a:rPr kumimoji="1" lang="en-US" altLang="ja-JP" dirty="0"/>
              <a:t>55.4</a:t>
            </a:r>
            <a:r>
              <a:rPr kumimoji="1" lang="ja-JP" altLang="en-US" dirty="0"/>
              <a:t>％となっています。★妊婦へのワクチン接種はイギリス・オーストラリア・ニュージーランド・ベルギー・アルゼンチン・ブラジル</a:t>
            </a:r>
            <a:r>
              <a:rPr kumimoji="1" lang="ja-JP" altLang="en-US" b="0" dirty="0">
                <a:highlight>
                  <a:srgbClr val="FFFF00"/>
                </a:highlight>
              </a:rPr>
              <a:t>など</a:t>
            </a:r>
            <a:r>
              <a:rPr kumimoji="1" lang="ja-JP" altLang="en-US" dirty="0"/>
              <a:t>でも実施されていますが、日本ではあまり認知されていません。</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21</a:t>
            </a:fld>
            <a:endParaRPr kumimoji="1" lang="ja-JP" altLang="en-US"/>
          </a:p>
        </p:txBody>
      </p:sp>
    </p:spTree>
    <p:extLst>
      <p:ext uri="{BB962C8B-B14F-4D97-AF65-F5344CB8AC3E}">
        <p14:creationId xmlns:p14="http://schemas.microsoft.com/office/powerpoint/2010/main" val="23011755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★現在の百日咳対策の課題は、新生児・乳児早期の重症百日咳をどうコントロールするかですが、★その解決方法としては、成人への接種が認められている</a:t>
            </a:r>
            <a:r>
              <a:rPr kumimoji="1" lang="en-US" altLang="ja-JP" dirty="0"/>
              <a:t>3</a:t>
            </a:r>
            <a:r>
              <a:rPr kumimoji="1" lang="ja-JP" altLang="en-US" dirty="0"/>
              <a:t>種混合ワクチンを妊婦へ接種することによる積極的予防であり、日本でも全ての妊婦に接種することで、乳児の重症百日咳の大多数を減らすことができると試算されています。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22</a:t>
            </a:fld>
            <a:endParaRPr kumimoji="1" lang="ja-JP" altLang="en-US"/>
          </a:p>
        </p:txBody>
      </p:sp>
    </p:spTree>
    <p:extLst>
      <p:ext uri="{BB962C8B-B14F-4D97-AF65-F5344CB8AC3E}">
        <p14:creationId xmlns:p14="http://schemas.microsoft.com/office/powerpoint/2010/main" val="3642973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次に</a:t>
            </a: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ウイルス感染予防のための、新しいワクチンについて説明します。</a:t>
            </a:r>
          </a:p>
          <a:p>
            <a:endParaRPr kumimoji="1" lang="ja-JP" altLang="en-US" b="1" u="sng" strike="noStrike"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F04CFB-3FE8-4B01-8122-9F4CE7CC9E2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02319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ウイルスの正式名称は</a:t>
            </a:r>
            <a:r>
              <a:rPr kumimoji="1" lang="en-US" altLang="ja-JP" sz="1200" kern="1200" dirty="0">
                <a:solidFill>
                  <a:schemeClr val="tx1"/>
                </a:solidFill>
                <a:effectLst/>
                <a:latin typeface="+mn-lt"/>
                <a:ea typeface="+mn-ea"/>
                <a:cs typeface="+mn-cs"/>
              </a:rPr>
              <a:t>Respiratory Syncytial Virus</a:t>
            </a:r>
            <a:r>
              <a:rPr kumimoji="1" lang="ja-JP" altLang="ja-JP" sz="1200" kern="1200" dirty="0">
                <a:solidFill>
                  <a:schemeClr val="tx1"/>
                </a:solidFill>
                <a:effectLst/>
                <a:latin typeface="+mn-lt"/>
                <a:ea typeface="+mn-ea"/>
                <a:cs typeface="+mn-cs"/>
              </a:rPr>
              <a:t>です。</a:t>
            </a: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ウイルス感染症は、</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広く「かぜ」の１つと考えられています。そして、</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世界中で、乳幼児期の細気管支炎・肺炎などの下気道感染症のもっとも重要な原因とされています。</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歳までに、ほぼすべての小児が少なくとも</a:t>
            </a:r>
            <a:r>
              <a:rPr kumimoji="1" lang="en-US" altLang="ja-JP" sz="1200" kern="1200" dirty="0">
                <a:solidFill>
                  <a:schemeClr val="tx1"/>
                </a:solidFill>
                <a:effectLst/>
                <a:latin typeface="+mn-lt"/>
                <a:ea typeface="+mn-ea"/>
                <a:cs typeface="+mn-cs"/>
              </a:rPr>
              <a:t>1</a:t>
            </a:r>
            <a:r>
              <a:rPr kumimoji="1" lang="ja-JP" altLang="ja-JP" sz="1200" kern="1200" dirty="0">
                <a:solidFill>
                  <a:schemeClr val="tx1"/>
                </a:solidFill>
                <a:effectLst/>
                <a:latin typeface="+mn-lt"/>
                <a:ea typeface="+mn-ea"/>
                <a:cs typeface="+mn-cs"/>
              </a:rPr>
              <a:t>回は</a:t>
            </a: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ウイルスに感染するといわれており、繰り返し感染しやすいのが特徴です。</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517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私は、小児科医ですので、小児科医にとっての</a:t>
            </a:r>
            <a:r>
              <a:rPr kumimoji="1" lang="en-US" altLang="ja-JP" dirty="0"/>
              <a:t>RS</a:t>
            </a:r>
            <a:r>
              <a:rPr kumimoji="1" lang="ja-JP" altLang="en-US" dirty="0"/>
              <a:t>ウイルス感染症について、少し説明します。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r>
              <a:rPr kumimoji="1" lang="en-US" altLang="ja-JP" dirty="0"/>
              <a:t>RS</a:t>
            </a:r>
            <a:r>
              <a:rPr kumimoji="1" lang="ja-JP" altLang="en-US" dirty="0"/>
              <a:t>ウイルス感染症は、みな苦労した経験を多く有する最も★注意が必要な感染症です。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★健康な乳児でも重症化しやすく、基礎疾患があるとさらに重症化しやすいです。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したがって、</a:t>
            </a:r>
            <a:r>
              <a:rPr kumimoji="1" lang="en-US" altLang="ja-JP" dirty="0"/>
              <a:t>RS</a:t>
            </a:r>
            <a:r>
              <a:rPr kumimoji="1" lang="ja-JP" altLang="en-US" dirty="0"/>
              <a:t>ウイルス感染症の小児の診療にあたっては、呼吸状態が急激に悪化しやすいため、呼吸状態に注意し、集中治療管理を常に考慮することが必要となります。また、長期入院で後遺症を残すこともあり、乳児期の感染は、反復性喘鳴の原因になります。他の感染症に比べ、保護者の肉体的・精神的負担も大きい感染症であることもわかってきています。また、★流行しやすく、院内感染も起こしやすいため手術目的に入院していた患者が感染して、手術が延期になる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931701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RS</a:t>
            </a:r>
            <a:r>
              <a:rPr kumimoji="1" lang="ja-JP" altLang="en-US" dirty="0"/>
              <a:t>ウイルス感染症の診断と治療について説明します。</a:t>
            </a:r>
            <a:r>
              <a:rPr kumimoji="1" lang="en-US" altLang="ja-JP" dirty="0"/>
              <a:t>RSV</a:t>
            </a:r>
            <a:r>
              <a:rPr kumimoji="1" lang="ja-JP" altLang="en-US" dirty="0"/>
              <a:t>感染症は抗原キットなどによる★迅速診断は可能です。しかし残念ながら★特異的な治療薬はありません。治療は輸液、酸素投与、分泌物の吸引等の対症療法で重症例では呼吸補助機器装着・人工呼吸管理を行います。このように★現状では予防のみが唯一の対抗手段となり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52076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RS</a:t>
            </a:r>
            <a:r>
              <a:rPr kumimoji="1" lang="ja-JP" altLang="en-US" dirty="0"/>
              <a:t>ウイルス感染症の予防には現在</a:t>
            </a:r>
            <a:r>
              <a:rPr kumimoji="1" lang="en-US" altLang="ja-JP" dirty="0"/>
              <a:t>2</a:t>
            </a:r>
            <a:r>
              <a:rPr kumimoji="1" lang="ja-JP" altLang="en-US" dirty="0"/>
              <a:t>つの方法があります。１つは★抗体製剤で、小児の体内に抗体製剤を直接投与することで予防します。もう１つは、★</a:t>
            </a:r>
            <a:r>
              <a:rPr kumimoji="1" lang="en-US" altLang="ja-JP" dirty="0"/>
              <a:t>RS</a:t>
            </a:r>
            <a:r>
              <a:rPr kumimoji="1" lang="ja-JP" altLang="en-US" dirty="0"/>
              <a:t>ウイルスワクチンで妊婦に接種し、母体にできた抗体を胎盤を通じて、移行させることで生まれてきた児の感染症を予防します。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95692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★現在、抗体製剤は、</a:t>
            </a:r>
            <a:r>
              <a:rPr kumimoji="1" lang="en-US" altLang="ja-JP" dirty="0"/>
              <a:t>RS</a:t>
            </a:r>
            <a:r>
              <a:rPr kumimoji="1" lang="ja-JP" altLang="en-US" dirty="0"/>
              <a:t>ウイルス感染症の重症化リスク因子となる基礎疾患がある小児に対して、</a:t>
            </a:r>
            <a:r>
              <a:rPr kumimoji="1" lang="en-US" altLang="ja-JP" dirty="0"/>
              <a:t>RS</a:t>
            </a:r>
            <a:r>
              <a:rPr kumimoji="1" lang="ja-JP" altLang="en-US" dirty="0"/>
              <a:t>ウイルスの流行時期に投与することが可能です。基礎疾患としては、早産児、慢性肺疾患、先天性心疾患、免疫不全、ダウン症候群　などがあげられます。これらの基礎疾患のある小児は、★基礎疾患のない小児に比べ、集中治療室</a:t>
            </a:r>
            <a:r>
              <a:rPr kumimoji="1" lang="ja-JP" altLang="en-US" b="1" dirty="0"/>
              <a:t>入室</a:t>
            </a:r>
            <a:r>
              <a:rPr kumimoji="1" lang="ja-JP" altLang="en-US" dirty="0"/>
              <a:t>や人工呼吸管理になる症例が多く、治癒しても後遺症を残し、在宅酸素療法となる症例もあります。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450686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en-US" altLang="ja-JP" sz="1200" kern="1200" dirty="0">
                <a:solidFill>
                  <a:schemeClr val="tx1"/>
                </a:solidFill>
                <a:effectLst/>
                <a:latin typeface="+mn-lt"/>
                <a:ea typeface="+mn-ea"/>
                <a:cs typeface="+mn-cs"/>
              </a:rPr>
              <a:t>RS</a:t>
            </a:r>
            <a:r>
              <a:rPr kumimoji="1" lang="ja-JP" altLang="en-US" sz="1200" kern="1200" dirty="0">
                <a:solidFill>
                  <a:schemeClr val="tx1"/>
                </a:solidFill>
                <a:effectLst/>
                <a:latin typeface="+mn-lt"/>
                <a:ea typeface="+mn-ea"/>
                <a:cs typeface="+mn-cs"/>
              </a:rPr>
              <a:t>ウイルス</a:t>
            </a:r>
            <a:r>
              <a:rPr kumimoji="1" lang="ja-JP" altLang="ja-JP" sz="1200" kern="1200" dirty="0">
                <a:solidFill>
                  <a:schemeClr val="tx1"/>
                </a:solidFill>
                <a:effectLst/>
                <a:latin typeface="+mn-lt"/>
                <a:ea typeface="+mn-ea"/>
                <a:cs typeface="+mn-cs"/>
              </a:rPr>
              <a:t>感染症予防の問題点についてまとめます。</a:t>
            </a:r>
            <a:endParaRPr kumimoji="1" lang="en-US" altLang="ja-JP" sz="1200" kern="1200" dirty="0">
              <a:solidFill>
                <a:schemeClr val="tx1"/>
              </a:solidFill>
              <a:effectLst/>
              <a:latin typeface="+mn-lt"/>
              <a:ea typeface="+mn-ea"/>
              <a:cs typeface="+mn-cs"/>
            </a:endParaRPr>
          </a:p>
          <a:p>
            <a:pPr lvl="0"/>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RS</a:t>
            </a:r>
            <a:r>
              <a:rPr kumimoji="1" lang="ja-JP" altLang="en-US" sz="1200" kern="1200" dirty="0">
                <a:solidFill>
                  <a:schemeClr val="tx1"/>
                </a:solidFill>
                <a:effectLst/>
                <a:latin typeface="+mn-lt"/>
                <a:ea typeface="+mn-ea"/>
                <a:cs typeface="+mn-cs"/>
              </a:rPr>
              <a:t>ウイルス</a:t>
            </a:r>
            <a:r>
              <a:rPr kumimoji="1" lang="ja-JP" altLang="ja-JP" sz="1200" kern="1200" dirty="0">
                <a:solidFill>
                  <a:schemeClr val="tx1"/>
                </a:solidFill>
                <a:effectLst/>
                <a:latin typeface="+mn-lt"/>
                <a:ea typeface="+mn-ea"/>
                <a:cs typeface="+mn-cs"/>
              </a:rPr>
              <a:t>感染症の</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流行開始時期は変動するため、予防のための抗体製剤を的確に投与することが難しくなっています。</a:t>
            </a:r>
            <a:endParaRPr kumimoji="1" lang="en-US" altLang="ja-JP" sz="1200" kern="1200" dirty="0">
              <a:solidFill>
                <a:schemeClr val="tx1"/>
              </a:solidFill>
              <a:effectLst/>
              <a:latin typeface="+mn-lt"/>
              <a:ea typeface="+mn-ea"/>
              <a:cs typeface="+mn-cs"/>
            </a:endParaRPr>
          </a:p>
          <a:p>
            <a:pPr lvl="0"/>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また、基礎疾患をもつ小児に対しては、</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健康保険適用のある高価な抗体製剤での予防ができますが、基礎疾患のない</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小児の予防手段がありません。</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30089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母子免疫ワクチンが必要な背景ですが、★妊婦や新生児は、感染症のハイリスク者です。★小児に対するワクチンは、通常、生後</a:t>
            </a:r>
            <a:r>
              <a:rPr kumimoji="1" lang="en-US" altLang="ja-JP" dirty="0"/>
              <a:t>2</a:t>
            </a:r>
            <a:r>
              <a:rPr kumimoji="1" lang="ja-JP" altLang="en-US" dirty="0"/>
              <a:t>か月頃に開始され、★生後</a:t>
            </a:r>
            <a:r>
              <a:rPr kumimoji="1" lang="en-US" altLang="ja-JP" dirty="0"/>
              <a:t>6</a:t>
            </a:r>
            <a:r>
              <a:rPr kumimoji="1" lang="ja-JP" altLang="en-US" dirty="0"/>
              <a:t>か月頃終了します。★妊婦は非妊婦に比べ、ワクチン接種の効果は変わらないとされます。このことから★小児へのワクチン接種で予防が不十分な新生児と乳児早期の感染症を予防するのに、妊婦へのワクチン接種が最も効率的であろうということに基づき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3</a:t>
            </a:fld>
            <a:endParaRPr kumimoji="1" lang="ja-JP" altLang="en-US"/>
          </a:p>
        </p:txBody>
      </p:sp>
    </p:spTree>
    <p:extLst>
      <p:ext uri="{BB962C8B-B14F-4D97-AF65-F5344CB8AC3E}">
        <p14:creationId xmlns:p14="http://schemas.microsoft.com/office/powerpoint/2010/main" val="10633558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ct val="0"/>
              </a:spcBef>
            </a:pPr>
            <a:r>
              <a:rPr lang="ja-JP" altLang="en-US" sz="1200" dirty="0">
                <a:solidFill>
                  <a:srgbClr val="FFFFFF"/>
                </a:solidFill>
                <a:latin typeface="Osaka" pitchFamily="1" charset="-128"/>
                <a:ea typeface="Osaka" pitchFamily="1" charset="-128"/>
                <a:cs typeface="Osaka" pitchFamily="1" charset="-128"/>
              </a:rPr>
              <a:t>妊婦に対して国内で使用が可能な</a:t>
            </a:r>
            <a:r>
              <a:rPr lang="en-US" altLang="ja-JP" sz="1200" dirty="0">
                <a:solidFill>
                  <a:srgbClr val="FFFFFF"/>
                </a:solidFill>
                <a:latin typeface="Osaka" pitchFamily="1" charset="-128"/>
                <a:ea typeface="Osaka" pitchFamily="1" charset="-128"/>
                <a:cs typeface="Osaka" pitchFamily="1" charset="-128"/>
              </a:rPr>
              <a:t>RS</a:t>
            </a:r>
            <a:r>
              <a:rPr lang="ja-JP" altLang="en-US" sz="1200" dirty="0">
                <a:solidFill>
                  <a:srgbClr val="FFFFFF"/>
                </a:solidFill>
                <a:latin typeface="Osaka" pitchFamily="1" charset="-128"/>
                <a:ea typeface="Osaka" pitchFamily="1" charset="-128"/>
                <a:cs typeface="Osaka" pitchFamily="1" charset="-128"/>
              </a:rPr>
              <a:t>ウイルスワクチン</a:t>
            </a:r>
            <a:r>
              <a:rPr lang="en-US" altLang="ja-JP" sz="1200" dirty="0">
                <a:solidFill>
                  <a:srgbClr val="FFFFFF"/>
                </a:solidFill>
                <a:latin typeface="Osaka" pitchFamily="1" charset="-128"/>
                <a:ea typeface="Osaka" pitchFamily="1" charset="-128"/>
                <a:cs typeface="Osaka" pitchFamily="1" charset="-128"/>
              </a:rPr>
              <a:t>(</a:t>
            </a:r>
            <a:r>
              <a:rPr lang="ja-JP" altLang="en-US" sz="1200" dirty="0">
                <a:solidFill>
                  <a:srgbClr val="FFFFFF"/>
                </a:solidFill>
                <a:latin typeface="Osaka" pitchFamily="1" charset="-128"/>
                <a:ea typeface="Osaka" pitchFamily="1" charset="-128"/>
                <a:cs typeface="Osaka" pitchFamily="1" charset="-128"/>
              </a:rPr>
              <a:t>アブリスボ</a:t>
            </a:r>
            <a:r>
              <a:rPr lang="en-US" altLang="ja-JP" sz="1200" dirty="0">
                <a:solidFill>
                  <a:srgbClr val="FFFFFF"/>
                </a:solidFill>
                <a:latin typeface="Osaka" pitchFamily="1" charset="-128"/>
                <a:ea typeface="Osaka" pitchFamily="1" charset="-128"/>
                <a:cs typeface="Osaka" pitchFamily="1" charset="-128"/>
              </a:rPr>
              <a:t>®)</a:t>
            </a:r>
            <a:r>
              <a:rPr lang="ja-JP" altLang="en-US" sz="1200" dirty="0">
                <a:solidFill>
                  <a:srgbClr val="FFFFFF"/>
                </a:solidFill>
                <a:latin typeface="Osaka" pitchFamily="1" charset="-128"/>
                <a:ea typeface="Osaka" pitchFamily="1" charset="-128"/>
                <a:cs typeface="Osaka" pitchFamily="1" charset="-128"/>
              </a:rPr>
              <a:t>は、</a:t>
            </a:r>
            <a:r>
              <a:rPr kumimoji="1" lang="ja-JP" altLang="en-US" sz="1200" kern="1200" dirty="0">
                <a:solidFill>
                  <a:schemeClr val="tx1"/>
                </a:solidFill>
                <a:effectLst/>
                <a:latin typeface="+mn-lt"/>
                <a:ea typeface="+mn-ea"/>
                <a:cs typeface="+mn-cs"/>
              </a:rPr>
              <a:t>★</a:t>
            </a:r>
            <a:r>
              <a:rPr lang="en-US" altLang="ja-JP" sz="1200" dirty="0">
                <a:solidFill>
                  <a:srgbClr val="FFFFFF"/>
                </a:solidFill>
                <a:latin typeface="Osaka" pitchFamily="1" charset="-128"/>
                <a:ea typeface="Osaka" pitchFamily="1" charset="-128"/>
                <a:cs typeface="Osaka" pitchFamily="1" charset="-128"/>
              </a:rPr>
              <a:t>RSV</a:t>
            </a:r>
            <a:r>
              <a:rPr lang="ja-JP" altLang="en-US" sz="1200" dirty="0">
                <a:solidFill>
                  <a:srgbClr val="FFFFFF"/>
                </a:solidFill>
                <a:latin typeface="Osaka" pitchFamily="1" charset="-128"/>
                <a:ea typeface="Osaka" pitchFamily="1" charset="-128"/>
                <a:cs typeface="Osaka" pitchFamily="1" charset="-128"/>
              </a:rPr>
              <a:t>融合前</a:t>
            </a:r>
            <a:r>
              <a:rPr lang="en-US" altLang="ja-JP" sz="1200" dirty="0">
                <a:solidFill>
                  <a:srgbClr val="FFFFFF"/>
                </a:solidFill>
                <a:latin typeface="Osaka" pitchFamily="1" charset="-128"/>
                <a:ea typeface="Osaka" pitchFamily="1" charset="-128"/>
                <a:cs typeface="Osaka" pitchFamily="1" charset="-128"/>
              </a:rPr>
              <a:t>F</a:t>
            </a:r>
            <a:r>
              <a:rPr lang="ja-JP" altLang="en-US" sz="1200" dirty="0">
                <a:solidFill>
                  <a:srgbClr val="FFFFFF"/>
                </a:solidFill>
                <a:latin typeface="Osaka" pitchFamily="1" charset="-128"/>
                <a:ea typeface="Osaka" pitchFamily="1" charset="-128"/>
                <a:cs typeface="Osaka" pitchFamily="1" charset="-128"/>
              </a:rPr>
              <a:t>蛋白を抗原とした</a:t>
            </a:r>
            <a:r>
              <a:rPr lang="en-US" altLang="ja-JP" sz="1200" dirty="0">
                <a:solidFill>
                  <a:srgbClr val="FFFFFF"/>
                </a:solidFill>
                <a:latin typeface="Osaka" pitchFamily="1" charset="-128"/>
                <a:ea typeface="Osaka" pitchFamily="1" charset="-128"/>
                <a:cs typeface="Osaka" pitchFamily="1" charset="-128"/>
              </a:rPr>
              <a:t>2</a:t>
            </a:r>
            <a:r>
              <a:rPr lang="ja-JP" altLang="en-US" sz="1200" dirty="0">
                <a:solidFill>
                  <a:srgbClr val="FFFFFF"/>
                </a:solidFill>
                <a:latin typeface="Osaka" pitchFamily="1" charset="-128"/>
                <a:ea typeface="Osaka" pitchFamily="1" charset="-128"/>
                <a:cs typeface="Osaka" pitchFamily="1" charset="-128"/>
              </a:rPr>
              <a:t>価サブユニットワクチンで、</a:t>
            </a:r>
            <a:r>
              <a:rPr kumimoji="1" lang="ja-JP" altLang="en-US" sz="1200" kern="1200" dirty="0">
                <a:solidFill>
                  <a:schemeClr val="tx1"/>
                </a:solidFill>
                <a:effectLst/>
                <a:latin typeface="+mn-lt"/>
                <a:ea typeface="+mn-ea"/>
                <a:cs typeface="+mn-cs"/>
              </a:rPr>
              <a:t>★</a:t>
            </a:r>
            <a:r>
              <a:rPr lang="ja-JP" altLang="en-US" sz="1200" dirty="0">
                <a:solidFill>
                  <a:srgbClr val="FFFFFF"/>
                </a:solidFill>
                <a:latin typeface="Osaka" pitchFamily="1" charset="-128"/>
                <a:ea typeface="Osaka" pitchFamily="1" charset="-128"/>
                <a:cs typeface="Osaka" pitchFamily="1" charset="-128"/>
              </a:rPr>
              <a:t>妊娠</a:t>
            </a:r>
            <a:r>
              <a:rPr lang="en-US" altLang="ja-JP" sz="1200" dirty="0">
                <a:solidFill>
                  <a:srgbClr val="FFFFFF"/>
                </a:solidFill>
                <a:latin typeface="Osaka" pitchFamily="1" charset="-128"/>
                <a:ea typeface="Osaka" pitchFamily="1" charset="-128"/>
                <a:cs typeface="Osaka" pitchFamily="1" charset="-128"/>
              </a:rPr>
              <a:t>24〜36</a:t>
            </a:r>
            <a:r>
              <a:rPr lang="ja-JP" altLang="en-US" sz="1200" dirty="0">
                <a:solidFill>
                  <a:srgbClr val="FFFFFF"/>
                </a:solidFill>
                <a:latin typeface="Osaka" pitchFamily="1" charset="-128"/>
                <a:ea typeface="Osaka" pitchFamily="1" charset="-128"/>
                <a:cs typeface="Osaka" pitchFamily="1" charset="-128"/>
              </a:rPr>
              <a:t>週（</a:t>
            </a:r>
            <a:r>
              <a:rPr lang="en-US" altLang="ja-JP" sz="1200" dirty="0">
                <a:solidFill>
                  <a:srgbClr val="FFFFFF"/>
                </a:solidFill>
                <a:latin typeface="Osaka" pitchFamily="1" charset="-128"/>
                <a:ea typeface="Osaka" pitchFamily="1" charset="-128"/>
                <a:cs typeface="Osaka" pitchFamily="1" charset="-128"/>
              </a:rPr>
              <a:t>28</a:t>
            </a:r>
            <a:r>
              <a:rPr lang="ja-JP" altLang="en-US" sz="1200" dirty="0">
                <a:solidFill>
                  <a:srgbClr val="FFFFFF"/>
                </a:solidFill>
                <a:latin typeface="Osaka" pitchFamily="1" charset="-128"/>
                <a:ea typeface="Osaka" pitchFamily="1" charset="-128"/>
                <a:cs typeface="Osaka" pitchFamily="1" charset="-128"/>
              </a:rPr>
              <a:t>週～</a:t>
            </a:r>
            <a:r>
              <a:rPr lang="en-US" altLang="ja-JP" sz="1200" dirty="0">
                <a:solidFill>
                  <a:srgbClr val="FFFFFF"/>
                </a:solidFill>
                <a:latin typeface="Osaka" pitchFamily="1" charset="-128"/>
                <a:ea typeface="Osaka" pitchFamily="1" charset="-128"/>
                <a:cs typeface="Osaka" pitchFamily="1" charset="-128"/>
              </a:rPr>
              <a:t>36</a:t>
            </a:r>
            <a:r>
              <a:rPr lang="ja-JP" altLang="en-US" sz="1200" dirty="0">
                <a:solidFill>
                  <a:srgbClr val="FFFFFF"/>
                </a:solidFill>
                <a:latin typeface="Osaka" pitchFamily="1" charset="-128"/>
                <a:ea typeface="Osaka" pitchFamily="1" charset="-128"/>
                <a:cs typeface="Osaka" pitchFamily="1" charset="-128"/>
              </a:rPr>
              <a:t>週の接種が望ましいとされます）の妊婦に用い、新生児及び乳児の</a:t>
            </a:r>
            <a:r>
              <a:rPr lang="en-US" altLang="ja-JP" sz="1200" dirty="0">
                <a:solidFill>
                  <a:srgbClr val="FFFFFF"/>
                </a:solidFill>
                <a:latin typeface="Osaka" pitchFamily="1" charset="-128"/>
                <a:ea typeface="Osaka" pitchFamily="1" charset="-128"/>
                <a:cs typeface="Osaka" pitchFamily="1" charset="-128"/>
              </a:rPr>
              <a:t>RS</a:t>
            </a:r>
            <a:r>
              <a:rPr lang="ja-JP" altLang="en-US" sz="1200" dirty="0">
                <a:solidFill>
                  <a:srgbClr val="FFFFFF"/>
                </a:solidFill>
                <a:latin typeface="Osaka" pitchFamily="1" charset="-128"/>
                <a:ea typeface="Osaka" pitchFamily="1" charset="-128"/>
                <a:cs typeface="Osaka" pitchFamily="1" charset="-128"/>
              </a:rPr>
              <a:t>ウイルス下気道疾患を予防します。</a:t>
            </a:r>
            <a:r>
              <a:rPr kumimoji="1" lang="ja-JP" altLang="en-US" sz="1200" kern="1200" dirty="0">
                <a:solidFill>
                  <a:schemeClr val="tx1"/>
                </a:solidFill>
                <a:effectLst/>
                <a:latin typeface="+mn-lt"/>
                <a:ea typeface="+mn-ea"/>
                <a:cs typeface="+mn-cs"/>
              </a:rPr>
              <a:t>★</a:t>
            </a:r>
            <a:r>
              <a:rPr lang="ja-JP" altLang="en-US" sz="1200" dirty="0">
                <a:solidFill>
                  <a:srgbClr val="FFFFFF"/>
                </a:solidFill>
                <a:latin typeface="Osaka" pitchFamily="1" charset="-128"/>
                <a:ea typeface="Osaka" pitchFamily="1" charset="-128"/>
                <a:cs typeface="Osaka" pitchFamily="1" charset="-128"/>
              </a:rPr>
              <a:t>他のワクチンとの同時接種は可能です。</a:t>
            </a:r>
            <a:endParaRPr lang="en-US" altLang="ja-JP" sz="1200" dirty="0">
              <a:solidFill>
                <a:srgbClr val="FFFFFF"/>
              </a:solidFill>
              <a:latin typeface="Osaka" pitchFamily="1" charset="-128"/>
              <a:ea typeface="Osaka" pitchFamily="1" charset="-128"/>
              <a:cs typeface="Osaka" pitchFamily="1"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370954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それでは、国内で</a:t>
            </a:r>
            <a:r>
              <a:rPr kumimoji="1" lang="ja-JP" altLang="en-US" b="0" dirty="0">
                <a:highlight>
                  <a:srgbClr val="FFFF00"/>
                </a:highlight>
              </a:rPr>
              <a:t>妊婦に対して</a:t>
            </a:r>
            <a:r>
              <a:rPr kumimoji="1" lang="ja-JP" altLang="en-US" dirty="0"/>
              <a:t>使用可能な</a:t>
            </a:r>
            <a:r>
              <a:rPr kumimoji="1" lang="en-US" altLang="ja-JP" dirty="0"/>
              <a:t>RS</a:t>
            </a:r>
            <a:r>
              <a:rPr kumimoji="1" lang="ja-JP" altLang="en-US" dirty="0"/>
              <a:t>ウイルスワクチンに関して、</a:t>
            </a:r>
            <a:r>
              <a:rPr kumimoji="1" lang="en-US" altLang="ja-JP" dirty="0"/>
              <a:t>2023</a:t>
            </a:r>
            <a:r>
              <a:rPr kumimoji="1" lang="ja-JP" altLang="en-US" dirty="0"/>
              <a:t>年</a:t>
            </a:r>
            <a:r>
              <a:rPr kumimoji="1" lang="en-US" altLang="ja-JP" dirty="0"/>
              <a:t>4</a:t>
            </a:r>
            <a:r>
              <a:rPr kumimoji="1" lang="ja-JP" altLang="en-US" dirty="0"/>
              <a:t>月 に臨床試験の結果が報告されていますので、その内容をご紹介します。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99754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スライド イメージ プレースホルダー 1">
            <a:extLst>
              <a:ext uri="{FF2B5EF4-FFF2-40B4-BE49-F238E27FC236}">
                <a16:creationId xmlns:a16="http://schemas.microsoft.com/office/drawing/2014/main" id="{AB65B2A7-34DB-4CCB-BD8D-22EC38EDFC16}"/>
              </a:ext>
            </a:extLst>
          </p:cNvPr>
          <p:cNvSpPr>
            <a:spLocks noGrp="1" noRot="1" noChangeAspect="1" noChangeArrowheads="1" noTextEdit="1"/>
          </p:cNvSpPr>
          <p:nvPr>
            <p:ph type="sldImg"/>
          </p:nvPr>
        </p:nvSpPr>
        <p:spPr>
          <a:ln/>
        </p:spPr>
      </p:sp>
      <p:sp>
        <p:nvSpPr>
          <p:cNvPr id="430083" name="ノート プレースホルダー 2">
            <a:extLst>
              <a:ext uri="{FF2B5EF4-FFF2-40B4-BE49-F238E27FC236}">
                <a16:creationId xmlns:a16="http://schemas.microsoft.com/office/drawing/2014/main" id="{766A9DF4-6951-4BB7-AC8D-8295F2AB86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結果です。ワクチン群 は（妊婦</a:t>
            </a:r>
            <a:r>
              <a:rPr lang="en-US" altLang="ja-JP" dirty="0"/>
              <a:t>3682</a:t>
            </a:r>
            <a:r>
              <a:rPr lang="ja-JP" altLang="en-US" dirty="0"/>
              <a:t>人、妊婦から生まれた新生児</a:t>
            </a:r>
            <a:r>
              <a:rPr lang="en-US" altLang="ja-JP" dirty="0"/>
              <a:t>3570</a:t>
            </a:r>
            <a:r>
              <a:rPr lang="ja-JP" altLang="en-US" dirty="0"/>
              <a:t>人）、プラセボ群 は（妊婦</a:t>
            </a:r>
            <a:r>
              <a:rPr lang="en-US" altLang="ja-JP" dirty="0"/>
              <a:t>3676</a:t>
            </a:r>
            <a:r>
              <a:rPr lang="ja-JP" altLang="en-US" dirty="0"/>
              <a:t>人、妊婦から生まれた新生児</a:t>
            </a:r>
            <a:r>
              <a:rPr lang="en-US" altLang="ja-JP" dirty="0"/>
              <a:t>3558</a:t>
            </a:r>
            <a:r>
              <a:rPr lang="ja-JP" altLang="en-US" dirty="0"/>
              <a:t>人）でした。生後</a:t>
            </a:r>
            <a:r>
              <a:rPr lang="en-US" altLang="ja-JP" dirty="0"/>
              <a:t>90</a:t>
            </a:r>
            <a:r>
              <a:rPr lang="ja-JP" altLang="en-US" dirty="0"/>
              <a:t>日以内の重症</a:t>
            </a:r>
            <a:r>
              <a:rPr lang="en-US" altLang="ja-JP" dirty="0"/>
              <a:t>RSV</a:t>
            </a:r>
            <a:r>
              <a:rPr lang="ja-JP" altLang="en-US" dirty="0"/>
              <a:t>下気道感染症に対する★ワクチン有効率は</a:t>
            </a:r>
            <a:r>
              <a:rPr lang="en-US" altLang="ja-JP" dirty="0"/>
              <a:t>81.8</a:t>
            </a:r>
            <a:r>
              <a:rPr lang="ja-JP" altLang="en-US" dirty="0"/>
              <a:t>％、生後</a:t>
            </a:r>
            <a:r>
              <a:rPr lang="en-US" altLang="ja-JP" dirty="0"/>
              <a:t>180</a:t>
            </a:r>
            <a:r>
              <a:rPr lang="ja-JP" altLang="en-US" dirty="0"/>
              <a:t>日以内の重症</a:t>
            </a:r>
            <a:r>
              <a:rPr lang="en-US" altLang="ja-JP" dirty="0"/>
              <a:t>RSV</a:t>
            </a:r>
            <a:r>
              <a:rPr lang="ja-JP" altLang="en-US" dirty="0"/>
              <a:t>下気道感染症に対するワクチン有効率は</a:t>
            </a:r>
            <a:r>
              <a:rPr lang="en-US" altLang="ja-JP" dirty="0"/>
              <a:t>69.4</a:t>
            </a:r>
            <a:r>
              <a:rPr lang="ja-JP" altLang="en-US" dirty="0"/>
              <a:t>％、生後</a:t>
            </a:r>
            <a:r>
              <a:rPr lang="en-US" altLang="ja-JP" dirty="0"/>
              <a:t>90</a:t>
            </a:r>
            <a:r>
              <a:rPr lang="ja-JP" altLang="en-US" dirty="0"/>
              <a:t>日以内の</a:t>
            </a:r>
            <a:r>
              <a:rPr lang="en-US" altLang="ja-JP" dirty="0"/>
              <a:t>RSV</a:t>
            </a:r>
            <a:r>
              <a:rPr lang="ja-JP" altLang="en-US" dirty="0"/>
              <a:t>下気道感染症に対するワクチン有効率は</a:t>
            </a:r>
            <a:r>
              <a:rPr lang="en-US" altLang="ja-JP" dirty="0"/>
              <a:t>57.1</a:t>
            </a:r>
            <a:r>
              <a:rPr lang="ja-JP" altLang="en-US" dirty="0"/>
              <a:t>％でした。安全性について、</a:t>
            </a:r>
            <a:r>
              <a:rPr kumimoji="1" lang="ja-JP" altLang="en-US" sz="1200" kern="1200" dirty="0">
                <a:solidFill>
                  <a:schemeClr val="tx1"/>
                </a:solidFill>
                <a:effectLst/>
                <a:latin typeface="+mn-lt"/>
                <a:ea typeface="+mn-ea"/>
                <a:cs typeface="+mn-cs"/>
              </a:rPr>
              <a:t>★</a:t>
            </a:r>
            <a:r>
              <a:rPr lang="ja-JP" altLang="en-US" dirty="0"/>
              <a:t>有害事象発現率は、妊婦も、新生児もワクチン群とプラセボ群で差はありませんでした。以上の結果から</a:t>
            </a:r>
            <a:r>
              <a:rPr kumimoji="1" lang="ja-JP" altLang="en-US" sz="1200" kern="1200" dirty="0">
                <a:solidFill>
                  <a:schemeClr val="tx1"/>
                </a:solidFill>
                <a:effectLst/>
                <a:latin typeface="+mn-lt"/>
                <a:ea typeface="+mn-ea"/>
                <a:cs typeface="+mn-cs"/>
              </a:rPr>
              <a:t>★</a:t>
            </a:r>
            <a:r>
              <a:rPr lang="ja-JP" altLang="en-US" dirty="0"/>
              <a:t>重症</a:t>
            </a:r>
            <a:r>
              <a:rPr lang="en-US" altLang="ja-JP" dirty="0"/>
              <a:t>RSV</a:t>
            </a:r>
            <a:r>
              <a:rPr lang="ja-JP" altLang="en-US" dirty="0"/>
              <a:t>下気道感染症（生後</a:t>
            </a:r>
            <a:r>
              <a:rPr lang="en-US" altLang="ja-JP" dirty="0"/>
              <a:t>180</a:t>
            </a:r>
            <a:r>
              <a:rPr lang="ja-JP" altLang="en-US" dirty="0"/>
              <a:t>日以内）の予防にワクチンは有効と考えられました。</a:t>
            </a:r>
          </a:p>
        </p:txBody>
      </p:sp>
      <p:sp>
        <p:nvSpPr>
          <p:cNvPr id="430084" name="スライド番号プレースホルダー 3">
            <a:extLst>
              <a:ext uri="{FF2B5EF4-FFF2-40B4-BE49-F238E27FC236}">
                <a16:creationId xmlns:a16="http://schemas.microsoft.com/office/drawing/2014/main" id="{589C363A-F050-446D-8946-707748FDB3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8B7EE3-C0BF-4A0F-89AE-207C16BFD0A3}" type="slidenum">
              <a:rPr kumimoji="1" lang="en-US" altLang="ja-JP"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1" lang="en-US" altLang="ja-JP"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妊婦の有害事象として、ワクチン接種で早産のリスクがあがるのではないかということが懸念されていましたが、国により差はあるものの、早産のリスクがあがることはなく、その中でも</a:t>
            </a:r>
            <a:r>
              <a:rPr kumimoji="1" lang="ja-JP" altLang="en-US" sz="1200" kern="1200" dirty="0">
                <a:solidFill>
                  <a:schemeClr val="tx1"/>
                </a:solidFill>
                <a:effectLst/>
                <a:latin typeface="+mn-lt"/>
                <a:ea typeface="+mn-ea"/>
                <a:cs typeface="+mn-cs"/>
              </a:rPr>
              <a:t>★</a:t>
            </a:r>
            <a:r>
              <a:rPr kumimoji="1" lang="ja-JP" altLang="en-US" dirty="0"/>
              <a:t>日本人では早産のリスクは高くないという結果でした。</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56186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RS</a:t>
            </a:r>
            <a:r>
              <a:rPr kumimoji="1" lang="ja-JP" altLang="en-US" dirty="0"/>
              <a:t>ウイルス母子免疫ワクチンのまとめです。★</a:t>
            </a:r>
            <a:r>
              <a:rPr kumimoji="1" lang="en-US" altLang="ja-JP" dirty="0"/>
              <a:t>RS</a:t>
            </a:r>
            <a:r>
              <a:rPr kumimoji="1" lang="ja-JP" altLang="en-US" dirty="0"/>
              <a:t>ウイルス感染症は乳幼児期の下気道感染にとって最も重要な原因ウイルスであるにも関わらず、基礎疾患のない小児にとっては予防手段がありません。その中で、</a:t>
            </a:r>
            <a:r>
              <a:rPr kumimoji="1" lang="en-US" altLang="ja-JP" dirty="0"/>
              <a:t>RS</a:t>
            </a:r>
            <a:r>
              <a:rPr kumimoji="1" lang="ja-JP" altLang="en-US" dirty="0"/>
              <a:t>ウイルス母子免疫ワクチンは妊婦に接種することにより母体の</a:t>
            </a:r>
            <a:r>
              <a:rPr kumimoji="1" lang="en-US" altLang="ja-JP" dirty="0"/>
              <a:t>RS</a:t>
            </a:r>
            <a:r>
              <a:rPr kumimoji="1" lang="ja-JP" altLang="en-US" dirty="0"/>
              <a:t>ウイルスに対する中和抗体価を高め、胎盤を通じて母体から胎児へ中和抗体が移行することで、乳児における</a:t>
            </a:r>
            <a:r>
              <a:rPr kumimoji="1" lang="en-US" altLang="ja-JP" dirty="0"/>
              <a:t>RS</a:t>
            </a:r>
            <a:r>
              <a:rPr kumimoji="1" lang="ja-JP" altLang="en-US" dirty="0"/>
              <a:t>ウイルスを原因</a:t>
            </a:r>
            <a:r>
              <a:rPr kumimoji="1" lang="ja-JP" altLang="en-US" b="1" u="sng" dirty="0"/>
              <a:t>と</a:t>
            </a:r>
            <a:r>
              <a:rPr kumimoji="1" lang="ja-JP" altLang="en-US" dirty="0"/>
              <a:t>する下気道疾患を予防します。★</a:t>
            </a:r>
            <a:r>
              <a:rPr kumimoji="1" lang="en-US" altLang="ja-JP" dirty="0"/>
              <a:t>RS</a:t>
            </a:r>
            <a:r>
              <a:rPr kumimoji="1" lang="ja-JP" altLang="en-US" dirty="0"/>
              <a:t>ウイルス母子免疫ワクチンは</a:t>
            </a:r>
            <a:r>
              <a:rPr kumimoji="1" lang="en-US" altLang="ja-JP" dirty="0"/>
              <a:t>2026</a:t>
            </a:r>
            <a:r>
              <a:rPr kumimoji="1" lang="ja-JP" altLang="en-US" dirty="0"/>
              <a:t>年</a:t>
            </a:r>
            <a:r>
              <a:rPr kumimoji="1" lang="en-US" altLang="ja-JP" dirty="0"/>
              <a:t>4</a:t>
            </a:r>
            <a:r>
              <a:rPr kumimoji="1" lang="ja-JP" altLang="en-US" dirty="0"/>
              <a:t>月から定期接種化が予定されており、その場合の用法・用量は、妊娠</a:t>
            </a:r>
            <a:r>
              <a:rPr kumimoji="1" lang="en-US" altLang="ja-JP" dirty="0"/>
              <a:t>28</a:t>
            </a:r>
            <a:r>
              <a:rPr kumimoji="1" lang="ja-JP" altLang="en-US" dirty="0"/>
              <a:t>～</a:t>
            </a:r>
            <a:r>
              <a:rPr kumimoji="1" lang="en-US" altLang="ja-JP" dirty="0"/>
              <a:t>36</a:t>
            </a:r>
            <a:r>
              <a:rPr kumimoji="1" lang="ja-JP" altLang="en-US" dirty="0"/>
              <a:t>週の妊婦に</a:t>
            </a:r>
            <a:r>
              <a:rPr kumimoji="1" lang="en-US" altLang="ja-JP" dirty="0"/>
              <a:t>1</a:t>
            </a:r>
            <a:r>
              <a:rPr kumimoji="1" lang="ja-JP" altLang="en-US" dirty="0"/>
              <a:t>回</a:t>
            </a:r>
            <a:r>
              <a:rPr kumimoji="1" lang="en-US" altLang="ja-JP" dirty="0"/>
              <a:t>0.5mL</a:t>
            </a:r>
            <a:r>
              <a:rPr kumimoji="1" lang="ja-JP" altLang="en-US" dirty="0"/>
              <a:t>を筋肉内に接種することになります。</a:t>
            </a:r>
            <a:r>
              <a:rPr kumimoji="1" lang="ja-JP" altLang="en-US" sz="1200" kern="1200" dirty="0">
                <a:solidFill>
                  <a:schemeClr val="tx1"/>
                </a:solidFill>
                <a:effectLst/>
                <a:latin typeface="+mn-lt"/>
                <a:ea typeface="+mn-ea"/>
                <a:cs typeface="+mn-cs"/>
              </a:rPr>
              <a:t>★</a:t>
            </a:r>
            <a:r>
              <a:rPr kumimoji="1" lang="ja-JP" altLang="en-US" dirty="0"/>
              <a:t>臨床試験の結果からは早産出生や出生児の低出生体重との関連は示されていませんが、接種を受けた妊婦及び児の安全性のモニタリングを行うことが重要であると考えます。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80335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a:t>
            </a:r>
            <a:r>
              <a:rPr kumimoji="1" lang="en-US" altLang="ja-JP" dirty="0"/>
              <a:t>GBS</a:t>
            </a:r>
            <a:r>
              <a:rPr kumimoji="1" lang="ja-JP" altLang="en-US" dirty="0"/>
              <a:t>ワクチンについてお話します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F3BC3-1E68-4E14-B002-D1287BAB92D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24057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は、</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B</a:t>
            </a:r>
            <a:r>
              <a:rPr kumimoji="1" lang="ja-JP" altLang="ja-JP" sz="1200" kern="1200" dirty="0">
                <a:solidFill>
                  <a:schemeClr val="tx1"/>
                </a:solidFill>
                <a:effectLst/>
                <a:latin typeface="+mn-lt"/>
                <a:ea typeface="+mn-ea"/>
                <a:cs typeface="+mn-cs"/>
              </a:rPr>
              <a:t>群溶血性連鎖球菌（</a:t>
            </a:r>
            <a:r>
              <a:rPr kumimoji="1" lang="en-US" altLang="ja-JP" sz="1200" kern="1200" dirty="0">
                <a:solidFill>
                  <a:schemeClr val="tx1"/>
                </a:solidFill>
                <a:effectLst/>
                <a:latin typeface="+mn-lt"/>
                <a:ea typeface="+mn-ea"/>
                <a:cs typeface="+mn-cs"/>
              </a:rPr>
              <a:t>group B </a:t>
            </a:r>
            <a:r>
              <a:rPr kumimoji="1" lang="en-US" altLang="ja-JP" sz="1200" kern="1200" dirty="0" err="1">
                <a:solidFill>
                  <a:schemeClr val="tx1"/>
                </a:solidFill>
                <a:effectLst/>
                <a:latin typeface="+mn-lt"/>
                <a:ea typeface="+mn-ea"/>
                <a:cs typeface="+mn-cs"/>
              </a:rPr>
              <a:t>streptococcus:GBS</a:t>
            </a:r>
            <a:r>
              <a:rPr kumimoji="1" lang="ja-JP" altLang="ja-JP" sz="1200" kern="1200" dirty="0">
                <a:solidFill>
                  <a:schemeClr val="tx1"/>
                </a:solidFill>
                <a:effectLst/>
                <a:latin typeface="+mn-lt"/>
                <a:ea typeface="+mn-ea"/>
                <a:cs typeface="+mn-cs"/>
              </a:rPr>
              <a:t>）と呼ばれる細菌です。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は膣・肛門・直腸などにいる常在菌です。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妊婦の保菌率は</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30</a:t>
            </a:r>
            <a:r>
              <a:rPr kumimoji="1" lang="ja-JP" altLang="ja-JP" sz="1200" kern="1200" dirty="0">
                <a:solidFill>
                  <a:schemeClr val="tx1"/>
                </a:solidFill>
                <a:effectLst/>
                <a:latin typeface="+mn-lt"/>
                <a:ea typeface="+mn-ea"/>
                <a:cs typeface="+mn-cs"/>
              </a:rPr>
              <a:t>％とされ、保菌していても症状はありません。</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は主に母子垂直感染により感染し、新生児から</a:t>
            </a:r>
            <a:r>
              <a:rPr kumimoji="1" lang="en-US" altLang="ja-JP" sz="1200" kern="1200" dirty="0">
                <a:solidFill>
                  <a:schemeClr val="tx1"/>
                </a:solidFill>
                <a:effectLst/>
                <a:latin typeface="+mn-lt"/>
                <a:ea typeface="+mn-ea"/>
                <a:cs typeface="+mn-cs"/>
              </a:rPr>
              <a:t>3</a:t>
            </a:r>
            <a:r>
              <a:rPr kumimoji="1" lang="ja-JP" altLang="ja-JP" sz="1200" kern="1200" dirty="0">
                <a:solidFill>
                  <a:schemeClr val="tx1"/>
                </a:solidFill>
                <a:effectLst/>
                <a:latin typeface="+mn-lt"/>
                <a:ea typeface="+mn-ea"/>
                <a:cs typeface="+mn-cs"/>
              </a:rPr>
              <a:t>か月未満の乳児に髄膜炎などの重症感染症をひき起こします。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の病原性の主体は、莢膜（カプセル）で、</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種類に分けられます。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このうち、小児に重症感染症を引き起こす莢膜型はⅢ型と</a:t>
            </a:r>
            <a:r>
              <a:rPr kumimoji="1" lang="en-US" altLang="ja-JP" sz="1200" kern="1200" dirty="0" err="1">
                <a:solidFill>
                  <a:schemeClr val="tx1"/>
                </a:solidFill>
                <a:effectLst/>
                <a:latin typeface="+mn-lt"/>
                <a:ea typeface="+mn-ea"/>
                <a:cs typeface="+mn-cs"/>
              </a:rPr>
              <a:t>Ia</a:t>
            </a:r>
            <a:r>
              <a:rPr kumimoji="1" lang="ja-JP" altLang="ja-JP" sz="1200" kern="1200" dirty="0">
                <a:solidFill>
                  <a:schemeClr val="tx1"/>
                </a:solidFill>
                <a:effectLst/>
                <a:latin typeface="+mn-lt"/>
                <a:ea typeface="+mn-ea"/>
                <a:cs typeface="+mn-cs"/>
              </a:rPr>
              <a:t>型が多く、この</a:t>
            </a:r>
            <a:r>
              <a:rPr kumimoji="1" lang="en-US" altLang="ja-JP" sz="1200" kern="1200" dirty="0">
                <a:solidFill>
                  <a:schemeClr val="tx1"/>
                </a:solidFill>
                <a:effectLst/>
                <a:latin typeface="+mn-lt"/>
                <a:ea typeface="+mn-ea"/>
                <a:cs typeface="+mn-cs"/>
              </a:rPr>
              <a:t>2</a:t>
            </a:r>
            <a:r>
              <a:rPr kumimoji="1" lang="ja-JP" altLang="ja-JP" sz="1200" kern="1200" dirty="0">
                <a:solidFill>
                  <a:schemeClr val="tx1"/>
                </a:solidFill>
                <a:effectLst/>
                <a:latin typeface="+mn-lt"/>
                <a:ea typeface="+mn-ea"/>
                <a:cs typeface="+mn-cs"/>
              </a:rPr>
              <a:t>種類が全体の</a:t>
            </a:r>
            <a:r>
              <a:rPr kumimoji="1" lang="en-US" altLang="ja-JP" sz="1200" kern="1200" dirty="0">
                <a:solidFill>
                  <a:schemeClr val="tx1"/>
                </a:solidFill>
                <a:effectLst/>
                <a:latin typeface="+mn-lt"/>
                <a:ea typeface="+mn-ea"/>
                <a:cs typeface="+mn-cs"/>
              </a:rPr>
              <a:t>90</a:t>
            </a:r>
            <a:r>
              <a:rPr kumimoji="1" lang="ja-JP" altLang="ja-JP" sz="1200" kern="1200" dirty="0">
                <a:solidFill>
                  <a:schemeClr val="tx1"/>
                </a:solidFill>
                <a:effectLst/>
                <a:latin typeface="+mn-lt"/>
                <a:ea typeface="+mn-ea"/>
                <a:cs typeface="+mn-cs"/>
              </a:rPr>
              <a:t>％近くを占めます。</a:t>
            </a:r>
          </a:p>
          <a:p>
            <a:endParaRPr 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B4475C-D85F-493D-86BF-16489B696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399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スライド イメージ プレースホルダー 1">
            <a:extLst>
              <a:ext uri="{FF2B5EF4-FFF2-40B4-BE49-F238E27FC236}">
                <a16:creationId xmlns:a16="http://schemas.microsoft.com/office/drawing/2014/main" id="{C620B314-7574-4B2E-A565-C1D00A9F07CE}"/>
              </a:ext>
            </a:extLst>
          </p:cNvPr>
          <p:cNvSpPr>
            <a:spLocks noGrp="1" noRot="1" noChangeAspect="1" noChangeArrowheads="1" noTextEdit="1"/>
          </p:cNvSpPr>
          <p:nvPr>
            <p:ph type="sldImg"/>
          </p:nvPr>
        </p:nvSpPr>
        <p:spPr>
          <a:ln/>
        </p:spPr>
      </p:sp>
      <p:sp>
        <p:nvSpPr>
          <p:cNvPr id="436227" name="ノート プレースホルダー 2">
            <a:extLst>
              <a:ext uri="{FF2B5EF4-FFF2-40B4-BE49-F238E27FC236}">
                <a16:creationId xmlns:a16="http://schemas.microsoft.com/office/drawing/2014/main" id="{7D268047-EA52-4B6A-BB83-0013137761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これは千葉県の髄膜炎などの小児重症</a:t>
            </a:r>
            <a:r>
              <a:rPr lang="en-US" altLang="ja-JP" dirty="0"/>
              <a:t>GBS</a:t>
            </a:r>
            <a:r>
              <a:rPr lang="ja-JP" altLang="en-US" dirty="0"/>
              <a:t>感染症の</a:t>
            </a:r>
            <a:r>
              <a:rPr lang="en-US" altLang="ja-JP" dirty="0"/>
              <a:t>2010</a:t>
            </a:r>
            <a:r>
              <a:rPr lang="ja-JP" altLang="en-US" dirty="0"/>
              <a:t>年～</a:t>
            </a:r>
            <a:r>
              <a:rPr lang="en-US" altLang="ja-JP" dirty="0"/>
              <a:t>2020</a:t>
            </a:r>
            <a:r>
              <a:rPr lang="ja-JP" altLang="en-US" dirty="0"/>
              <a:t>年</a:t>
            </a:r>
            <a:r>
              <a:rPr lang="en-US" altLang="ja-JP" dirty="0"/>
              <a:t>11</a:t>
            </a:r>
            <a:r>
              <a:rPr lang="ja-JP" altLang="en-US" dirty="0"/>
              <a:t>年間の予後調査の結果を示したものです。</a:t>
            </a:r>
            <a:r>
              <a:rPr kumimoji="1" lang="ja-JP" altLang="en-US" sz="1200" kern="1200" dirty="0">
                <a:solidFill>
                  <a:schemeClr val="tx1"/>
                </a:solidFill>
                <a:effectLst/>
                <a:latin typeface="+mn-lt"/>
                <a:ea typeface="+mn-ea"/>
                <a:cs typeface="+mn-cs"/>
              </a:rPr>
              <a:t>★</a:t>
            </a:r>
            <a:r>
              <a:rPr lang="en-US" altLang="ja-JP" dirty="0"/>
              <a:t>GBS</a:t>
            </a:r>
            <a:r>
              <a:rPr lang="ja-JP" altLang="en-US" dirty="0"/>
              <a:t>は細菌であり、抗菌薬による治療が可能ですが、予後判明</a:t>
            </a:r>
            <a:r>
              <a:rPr lang="ja-JP" altLang="en-US" b="0" dirty="0"/>
              <a:t>例</a:t>
            </a:r>
            <a:r>
              <a:rPr lang="ja-JP" altLang="en-US" dirty="0"/>
              <a:t>の約</a:t>
            </a:r>
            <a:r>
              <a:rPr lang="en-US" altLang="ja-JP" dirty="0"/>
              <a:t>4</a:t>
            </a:r>
            <a:r>
              <a:rPr lang="ja-JP" altLang="en-US" dirty="0"/>
              <a:t>分の</a:t>
            </a:r>
            <a:r>
              <a:rPr lang="en-US" altLang="ja-JP" dirty="0"/>
              <a:t>1</a:t>
            </a:r>
            <a:r>
              <a:rPr lang="ja-JP" altLang="en-US" dirty="0"/>
              <a:t>は、神経学的後遺症を残している例や死亡例でした。予後不良な</a:t>
            </a:r>
            <a:r>
              <a:rPr lang="en-US" altLang="ja-JP" dirty="0"/>
              <a:t>GBS</a:t>
            </a:r>
            <a:r>
              <a:rPr lang="ja-JP" altLang="en-US" dirty="0"/>
              <a:t>感染症は、小児において最も重要な医療問題の一つとなっています。</a:t>
            </a:r>
            <a:endParaRPr lang="en-GB" altLang="ja-JP" dirty="0"/>
          </a:p>
        </p:txBody>
      </p:sp>
      <p:sp>
        <p:nvSpPr>
          <p:cNvPr id="436228" name="スライド番号プレースホルダー 3">
            <a:extLst>
              <a:ext uri="{FF2B5EF4-FFF2-40B4-BE49-F238E27FC236}">
                <a16:creationId xmlns:a16="http://schemas.microsoft.com/office/drawing/2014/main" id="{9E36691E-19F7-4E17-BD36-63F8824417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kumimoji="1">
                <a:solidFill>
                  <a:schemeClr val="tx1"/>
                </a:solidFill>
                <a:latin typeface="Tahoma" panose="020B0604030504040204" pitchFamily="34" charset="0"/>
                <a:ea typeface="ＭＳ Ｐゴシック" panose="020B0600070205080204" pitchFamily="50" charset="-128"/>
              </a:defRPr>
            </a:lvl1pPr>
            <a:lvl2pPr marL="742950" indent="-285750" defTabSz="457200">
              <a:defRPr kumimoji="1">
                <a:solidFill>
                  <a:schemeClr val="tx1"/>
                </a:solidFill>
                <a:latin typeface="Tahoma" panose="020B0604030504040204" pitchFamily="34" charset="0"/>
                <a:ea typeface="ＭＳ Ｐゴシック" panose="020B0600070205080204" pitchFamily="50" charset="-128"/>
              </a:defRPr>
            </a:lvl2pPr>
            <a:lvl3pPr marL="1143000" indent="-228600" defTabSz="457200">
              <a:defRPr kumimoji="1">
                <a:solidFill>
                  <a:schemeClr val="tx1"/>
                </a:solidFill>
                <a:latin typeface="Tahoma" panose="020B0604030504040204" pitchFamily="34" charset="0"/>
                <a:ea typeface="ＭＳ Ｐゴシック" panose="020B0600070205080204" pitchFamily="50" charset="-128"/>
              </a:defRPr>
            </a:lvl3pPr>
            <a:lvl4pPr marL="1600200" indent="-228600" defTabSz="457200">
              <a:defRPr kumimoji="1">
                <a:solidFill>
                  <a:schemeClr val="tx1"/>
                </a:solidFill>
                <a:latin typeface="Tahoma" panose="020B0604030504040204" pitchFamily="34" charset="0"/>
                <a:ea typeface="ＭＳ Ｐゴシック" panose="020B0600070205080204" pitchFamily="50" charset="-128"/>
              </a:defRPr>
            </a:lvl4pPr>
            <a:lvl5pPr marL="2057400" indent="-228600" defTabSz="457200">
              <a:defRPr kumimoji="1">
                <a:solidFill>
                  <a:schemeClr val="tx1"/>
                </a:solidFill>
                <a:latin typeface="Tahoma" panose="020B060403050404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FB3720D5-B3E4-4345-9BA5-068557AB0216}" type="slidenum">
              <a:rPr kumimoji="1" lang="ja-JP" altLang="en-US" sz="1200" b="0" i="0" u="none" strike="noStrike" kern="120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1" lang="ja-JP" altLang="en-US" sz="1200" b="0" i="0" u="none" strike="noStrike" kern="1200" cap="none" spc="0" normalizeH="0" baseline="0" noProof="0">
              <a:ln>
                <a:noFill/>
              </a:ln>
              <a:solidFill>
                <a:srgbClr val="000000"/>
              </a:solidFill>
              <a:effectLst/>
              <a:uLnTx/>
              <a:uFillTx/>
              <a:latin typeface="游ゴシック" panose="020B0400000000000000" pitchFamily="50" charset="-128"/>
              <a:ea typeface="游ゴシック" panose="020B0400000000000000" pitchFamily="50" charset="-128"/>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a:t>
            </a:r>
            <a:r>
              <a:rPr kumimoji="1" lang="ja-JP" altLang="en-US" dirty="0"/>
              <a:t>小児の</a:t>
            </a:r>
            <a:r>
              <a:rPr kumimoji="1" lang="en-US" altLang="ja-JP" dirty="0"/>
              <a:t>GBS</a:t>
            </a:r>
            <a:r>
              <a:rPr kumimoji="1" lang="ja-JP" altLang="en-US" dirty="0"/>
              <a:t>感染症の主な感染経路は、母子の垂直感染です。現在、妊婦に対しては妊娠</a:t>
            </a:r>
            <a:r>
              <a:rPr kumimoji="1" lang="en-US" altLang="ja-JP" dirty="0"/>
              <a:t>35</a:t>
            </a:r>
            <a:r>
              <a:rPr kumimoji="1" lang="ja-JP" altLang="en-US" dirty="0"/>
              <a:t>週～</a:t>
            </a:r>
            <a:r>
              <a:rPr kumimoji="1" lang="en-US" altLang="ja-JP" dirty="0"/>
              <a:t>37</a:t>
            </a:r>
            <a:r>
              <a:rPr kumimoji="1" lang="ja-JP" altLang="en-US" dirty="0"/>
              <a:t>週に膣と直腸の検体を用いて培養検査を行い、</a:t>
            </a:r>
            <a:r>
              <a:rPr kumimoji="1" lang="en-US" altLang="ja-JP" dirty="0"/>
              <a:t>GBS</a:t>
            </a:r>
            <a:r>
              <a:rPr kumimoji="1" lang="ja-JP" altLang="en-US" dirty="0"/>
              <a:t>が陽性であった場合には、分娩時に抗菌薬を投与し、</a:t>
            </a:r>
            <a:r>
              <a:rPr kumimoji="1" lang="en-US" altLang="ja-JP" dirty="0"/>
              <a:t>GBS</a:t>
            </a:r>
            <a:r>
              <a:rPr kumimoji="1" lang="ja-JP" altLang="en-US" dirty="0"/>
              <a:t>感染症を予防する対策がとられています。</a:t>
            </a:r>
            <a:r>
              <a:rPr kumimoji="1" lang="en-US" altLang="ja-JP" dirty="0"/>
              <a:t>GBS</a:t>
            </a:r>
            <a:r>
              <a:rPr kumimoji="1" lang="ja-JP" altLang="en-US" dirty="0"/>
              <a:t>陽性妊婦に対する分娩時の抗菌薬予防投与を行うことで、生後</a:t>
            </a:r>
            <a:r>
              <a:rPr kumimoji="1" lang="en-US" altLang="ja-JP" dirty="0"/>
              <a:t>6</a:t>
            </a:r>
            <a:r>
              <a:rPr kumimoji="1" lang="ja-JP" altLang="en-US" dirty="0"/>
              <a:t>日以内に発症する新生児早発型</a:t>
            </a:r>
            <a:r>
              <a:rPr kumimoji="1" lang="en-US" altLang="ja-JP" dirty="0"/>
              <a:t>GBS</a:t>
            </a:r>
            <a:r>
              <a:rPr kumimoji="1" lang="ja-JP" altLang="en-US" dirty="0"/>
              <a:t>感染症は増えていませんが、生後</a:t>
            </a:r>
            <a:r>
              <a:rPr kumimoji="1" lang="en-US" altLang="ja-JP" dirty="0"/>
              <a:t>7</a:t>
            </a:r>
            <a:r>
              <a:rPr kumimoji="1" lang="ja-JP" altLang="en-US" dirty="0"/>
              <a:t>日以降に発症する遅発型感染症は増加しており、予防が難しい状況です。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38</a:t>
            </a:fld>
            <a:endParaRPr kumimoji="1" lang="ja-JP" altLang="en-US"/>
          </a:p>
        </p:txBody>
      </p:sp>
    </p:spTree>
    <p:extLst>
      <p:ext uri="{BB962C8B-B14F-4D97-AF65-F5344CB8AC3E}">
        <p14:creationId xmlns:p14="http://schemas.microsoft.com/office/powerpoint/2010/main" val="2206847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ご説明したように</a:t>
            </a:r>
            <a:r>
              <a:rPr kumimoji="1" lang="ja-JP" altLang="en-US" sz="1200" kern="1200" dirty="0">
                <a:solidFill>
                  <a:schemeClr val="tx1"/>
                </a:solidFill>
                <a:effectLst/>
                <a:latin typeface="+mn-lt"/>
                <a:ea typeface="+mn-ea"/>
                <a:cs typeface="+mn-cs"/>
              </a:rPr>
              <a:t>★</a:t>
            </a:r>
            <a:r>
              <a:rPr kumimoji="1" lang="en-US" altLang="ja-JP" dirty="0"/>
              <a:t>GBS</a:t>
            </a:r>
            <a:r>
              <a:rPr kumimoji="1" lang="ja-JP" altLang="en-US" dirty="0"/>
              <a:t>陽性の妊婦に対する分娩中の抗菌薬予防的投与のみでは、全ての新生児重症</a:t>
            </a:r>
            <a:r>
              <a:rPr kumimoji="1" lang="en-US" altLang="ja-JP" dirty="0"/>
              <a:t>GBS</a:t>
            </a:r>
            <a:r>
              <a:rPr kumimoji="1" lang="ja-JP" altLang="en-US" dirty="0"/>
              <a:t>感染症の予防は困難であり、海外では母子免疫ワクチンとして</a:t>
            </a:r>
            <a:r>
              <a:rPr kumimoji="1" lang="en-US" altLang="ja-JP" dirty="0"/>
              <a:t>GBS</a:t>
            </a:r>
            <a:r>
              <a:rPr kumimoji="1" lang="ja-JP" altLang="en-US" dirty="0"/>
              <a:t>ワクチンが開発され、臨床試験が行われています。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39</a:t>
            </a:fld>
            <a:endParaRPr kumimoji="1" lang="ja-JP" altLang="en-US"/>
          </a:p>
        </p:txBody>
      </p:sp>
    </p:spTree>
    <p:extLst>
      <p:ext uri="{BB962C8B-B14F-4D97-AF65-F5344CB8AC3E}">
        <p14:creationId xmlns:p14="http://schemas.microsoft.com/office/powerpoint/2010/main" val="3340783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母子免疫ワクチンの予防戦略は、母親にワクチンを接種することで、★感染防御に必要な</a:t>
            </a:r>
            <a:r>
              <a:rPr kumimoji="1" lang="en-US" altLang="ja-JP" dirty="0"/>
              <a:t>IgG</a:t>
            </a:r>
            <a:r>
              <a:rPr kumimoji="1" lang="ja-JP" altLang="en-US" dirty="0"/>
              <a:t>抗体を児に移行させ、★生まれた直後から感染症を予防するというコンセプトです。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F3BC3-1E68-4E14-B002-D1287BAB92D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767860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残念ながら今のところ実用化されている</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ワクチンはありませんが、世界保健機関（</a:t>
            </a:r>
            <a:r>
              <a:rPr kumimoji="1" lang="en-US" altLang="ja-JP" sz="1200" kern="1200" dirty="0">
                <a:solidFill>
                  <a:schemeClr val="tx1"/>
                </a:solidFill>
                <a:effectLst/>
                <a:latin typeface="+mn-lt"/>
                <a:ea typeface="+mn-ea"/>
                <a:cs typeface="+mn-cs"/>
              </a:rPr>
              <a:t>WHO</a:t>
            </a:r>
            <a:r>
              <a:rPr kumimoji="1" lang="ja-JP" altLang="ja-JP" sz="1200" kern="1200" dirty="0">
                <a:solidFill>
                  <a:schemeClr val="tx1"/>
                </a:solidFill>
                <a:effectLst/>
                <a:latin typeface="+mn-lt"/>
                <a:ea typeface="+mn-ea"/>
                <a:cs typeface="+mn-cs"/>
              </a:rPr>
              <a:t>）は、</a:t>
            </a:r>
            <a:r>
              <a:rPr kumimoji="1" lang="en-US" altLang="ja-JP" sz="1200" kern="1200" dirty="0">
                <a:solidFill>
                  <a:schemeClr val="tx1"/>
                </a:solidFill>
                <a:effectLst/>
                <a:latin typeface="+mn-lt"/>
                <a:ea typeface="+mn-ea"/>
                <a:cs typeface="+mn-cs"/>
              </a:rPr>
              <a:t>2015</a:t>
            </a:r>
            <a:r>
              <a:rPr kumimoji="1" lang="ja-JP" altLang="ja-JP" sz="1200" kern="1200" dirty="0">
                <a:solidFill>
                  <a:schemeClr val="tx1"/>
                </a:solidFill>
                <a:effectLst/>
                <a:latin typeface="+mn-lt"/>
                <a:ea typeface="+mn-ea"/>
                <a:cs typeface="+mn-cs"/>
              </a:rPr>
              <a:t>年</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に対する母子免疫ワクチン開発を優先事項として指定しました。そして、</a:t>
            </a:r>
            <a:r>
              <a:rPr kumimoji="1" lang="en-US" altLang="ja-JP" sz="1200" kern="1200" dirty="0">
                <a:solidFill>
                  <a:schemeClr val="tx1"/>
                </a:solidFill>
                <a:effectLst/>
                <a:latin typeface="+mn-lt"/>
                <a:ea typeface="+mn-ea"/>
                <a:cs typeface="+mn-cs"/>
              </a:rPr>
              <a:t>2021</a:t>
            </a:r>
            <a:r>
              <a:rPr kumimoji="1" lang="ja-JP" altLang="ja-JP" sz="1200" kern="1200" dirty="0">
                <a:solidFill>
                  <a:schemeClr val="tx1"/>
                </a:solidFill>
                <a:effectLst/>
                <a:latin typeface="+mn-lt"/>
                <a:ea typeface="+mn-ea"/>
                <a:cs typeface="+mn-cs"/>
              </a:rPr>
              <a:t>年には、</a:t>
            </a:r>
            <a:r>
              <a:rPr kumimoji="1" lang="en-US" altLang="ja-JP" sz="1200" kern="1200" dirty="0">
                <a:solidFill>
                  <a:schemeClr val="tx1"/>
                </a:solidFill>
                <a:effectLst/>
                <a:latin typeface="+mn-lt"/>
                <a:ea typeface="+mn-ea"/>
                <a:cs typeface="+mn-cs"/>
              </a:rPr>
              <a:t>2030</a:t>
            </a:r>
            <a:r>
              <a:rPr kumimoji="1" lang="ja-JP" altLang="ja-JP" sz="1200" kern="1200" dirty="0">
                <a:solidFill>
                  <a:schemeClr val="tx1"/>
                </a:solidFill>
                <a:effectLst/>
                <a:latin typeface="+mn-lt"/>
                <a:ea typeface="+mn-ea"/>
                <a:cs typeface="+mn-cs"/>
              </a:rPr>
              <a:t>年までに髄膜炎を撲滅するための方針が策定され、その中で</a:t>
            </a:r>
            <a:r>
              <a:rPr kumimoji="1" lang="en-US" altLang="ja-JP" sz="1200" kern="1200" dirty="0">
                <a:solidFill>
                  <a:schemeClr val="tx1"/>
                </a:solidFill>
                <a:effectLst/>
                <a:latin typeface="+mn-lt"/>
                <a:ea typeface="+mn-ea"/>
                <a:cs typeface="+mn-cs"/>
              </a:rPr>
              <a:t>2026</a:t>
            </a:r>
            <a:r>
              <a:rPr kumimoji="1" lang="ja-JP" altLang="ja-JP" sz="1200" kern="1200" dirty="0">
                <a:solidFill>
                  <a:schemeClr val="tx1"/>
                </a:solidFill>
                <a:effectLst/>
                <a:latin typeface="+mn-lt"/>
                <a:ea typeface="+mn-ea"/>
                <a:cs typeface="+mn-cs"/>
              </a:rPr>
              <a:t>年までに少なくとも</a:t>
            </a:r>
            <a:r>
              <a:rPr kumimoji="1" lang="en-US" altLang="ja-JP" sz="1200" kern="1200" dirty="0">
                <a:solidFill>
                  <a:schemeClr val="tx1"/>
                </a:solidFill>
                <a:effectLst/>
                <a:latin typeface="+mn-lt"/>
                <a:ea typeface="+mn-ea"/>
                <a:cs typeface="+mn-cs"/>
              </a:rPr>
              <a:t>1</a:t>
            </a:r>
            <a:r>
              <a:rPr kumimoji="1" lang="ja-JP" altLang="ja-JP" sz="1200" kern="1200" dirty="0" err="1">
                <a:solidFill>
                  <a:schemeClr val="tx1"/>
                </a:solidFill>
                <a:effectLst/>
                <a:latin typeface="+mn-lt"/>
                <a:ea typeface="+mn-ea"/>
                <a:cs typeface="+mn-cs"/>
              </a:rPr>
              <a:t>つの</a:t>
            </a:r>
            <a:r>
              <a:rPr kumimoji="1" lang="ja-JP" altLang="ja-JP" sz="1200" kern="1200" dirty="0">
                <a:solidFill>
                  <a:schemeClr val="tx1"/>
                </a:solidFill>
                <a:effectLst/>
                <a:latin typeface="+mn-lt"/>
                <a:ea typeface="+mn-ea"/>
                <a:cs typeface="+mn-cs"/>
              </a:rPr>
              <a:t>手ごろな価格の</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ワクチンを認可すること、</a:t>
            </a:r>
            <a:r>
              <a:rPr kumimoji="1" lang="en-US" altLang="ja-JP" sz="1200" kern="1200" dirty="0">
                <a:solidFill>
                  <a:schemeClr val="tx1"/>
                </a:solidFill>
                <a:effectLst/>
                <a:latin typeface="+mn-lt"/>
                <a:ea typeface="+mn-ea"/>
                <a:cs typeface="+mn-cs"/>
              </a:rPr>
              <a:t>2030</a:t>
            </a:r>
            <a:r>
              <a:rPr kumimoji="1" lang="ja-JP" altLang="ja-JP" sz="1200" kern="1200" dirty="0">
                <a:solidFill>
                  <a:schemeClr val="tx1"/>
                </a:solidFill>
                <a:effectLst/>
                <a:latin typeface="+mn-lt"/>
                <a:ea typeface="+mn-ea"/>
                <a:cs typeface="+mn-cs"/>
              </a:rPr>
              <a:t>年までに少なくとも</a:t>
            </a:r>
            <a:r>
              <a:rPr kumimoji="1" lang="en-US" altLang="ja-JP" sz="1200" kern="1200" dirty="0">
                <a:solidFill>
                  <a:schemeClr val="tx1"/>
                </a:solidFill>
                <a:effectLst/>
                <a:latin typeface="+mn-lt"/>
                <a:ea typeface="+mn-ea"/>
                <a:cs typeface="+mn-cs"/>
              </a:rPr>
              <a:t>10</a:t>
            </a:r>
            <a:r>
              <a:rPr kumimoji="1" lang="ja-JP" altLang="ja-JP" sz="1200" kern="1200" dirty="0">
                <a:solidFill>
                  <a:schemeClr val="tx1"/>
                </a:solidFill>
                <a:effectLst/>
                <a:latin typeface="+mn-lt"/>
                <a:ea typeface="+mn-ea"/>
                <a:cs typeface="+mn-cs"/>
              </a:rPr>
              <a:t>か国で</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ワクチンを導入する方針とされました。</a:t>
            </a:r>
          </a:p>
          <a:p>
            <a:endParaRPr 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B4475C-D85F-493D-86BF-16489B696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4063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a:t>
            </a:r>
            <a:r>
              <a:rPr kumimoji="1" lang="ja-JP" altLang="en-US" dirty="0"/>
              <a:t>南アフリカにおいて進行中の</a:t>
            </a:r>
            <a:r>
              <a:rPr kumimoji="1" lang="en-US" altLang="ja-JP" dirty="0"/>
              <a:t>6</a:t>
            </a:r>
            <a:r>
              <a:rPr kumimoji="1" lang="ja-JP" altLang="en-US" dirty="0"/>
              <a:t>種類の莢膜型に有効な</a:t>
            </a:r>
            <a:r>
              <a:rPr kumimoji="1" lang="en-US" altLang="ja-JP" dirty="0"/>
              <a:t>GBS</a:t>
            </a:r>
            <a:r>
              <a:rPr kumimoji="1" lang="ja-JP" altLang="en-US" dirty="0"/>
              <a:t>ワクチン臨床試験におけるワクチンの安全性、免疫原性に関する検討結果を示します。</a:t>
            </a:r>
            <a:r>
              <a:rPr kumimoji="1" lang="ja-JP" altLang="en-US" sz="1200" kern="1200" dirty="0">
                <a:solidFill>
                  <a:schemeClr val="tx1"/>
                </a:solidFill>
                <a:effectLst/>
                <a:latin typeface="+mn-lt"/>
                <a:ea typeface="+mn-ea"/>
                <a:cs typeface="+mn-cs"/>
              </a:rPr>
              <a:t>★</a:t>
            </a:r>
            <a:r>
              <a:rPr kumimoji="1" lang="en-US" altLang="ja-JP" dirty="0"/>
              <a:t>360</a:t>
            </a:r>
            <a:r>
              <a:rPr kumimoji="1" lang="ja-JP" altLang="en-US" dirty="0"/>
              <a:t>人の妊婦が対象（</a:t>
            </a:r>
            <a:r>
              <a:rPr kumimoji="1" lang="en-US" altLang="ja-JP" dirty="0"/>
              <a:t>6</a:t>
            </a:r>
            <a:r>
              <a:rPr kumimoji="1" lang="ja-JP" altLang="en-US" dirty="0"/>
              <a:t>種類のワクチン接種群</a:t>
            </a:r>
            <a:r>
              <a:rPr kumimoji="1" lang="en-US" altLang="ja-JP" dirty="0"/>
              <a:t>40</a:t>
            </a:r>
            <a:r>
              <a:rPr kumimoji="1" lang="ja-JP" altLang="en-US" dirty="0"/>
              <a:t>人ずつ</a:t>
            </a:r>
            <a:r>
              <a:rPr kumimoji="1" lang="en-US" altLang="ja-JP" dirty="0"/>
              <a:t>240</a:t>
            </a:r>
            <a:r>
              <a:rPr kumimoji="1" lang="ja-JP" altLang="en-US" dirty="0"/>
              <a:t>人、コントロール群</a:t>
            </a:r>
            <a:r>
              <a:rPr kumimoji="1" lang="en-US" altLang="ja-JP" dirty="0"/>
              <a:t>120</a:t>
            </a:r>
            <a:r>
              <a:rPr kumimoji="1" lang="ja-JP" altLang="en-US" dirty="0"/>
              <a:t>人）として実施されました。</a:t>
            </a:r>
            <a:r>
              <a:rPr kumimoji="1" lang="ja-JP" altLang="en-US" sz="1200" kern="1200" dirty="0">
                <a:solidFill>
                  <a:schemeClr val="tx1"/>
                </a:solidFill>
                <a:effectLst/>
                <a:latin typeface="+mn-lt"/>
                <a:ea typeface="+mn-ea"/>
                <a:cs typeface="+mn-cs"/>
              </a:rPr>
              <a:t>★</a:t>
            </a:r>
            <a:r>
              <a:rPr kumimoji="1" lang="ja-JP" altLang="en-US" dirty="0"/>
              <a:t>安全性に関しては、アルミアジュバント含有ワクチン接種群で妊婦の局所反応を強く認めましたが、</a:t>
            </a:r>
            <a:r>
              <a:rPr kumimoji="1" lang="ja-JP" altLang="en-US" sz="1200" kern="1200" dirty="0">
                <a:solidFill>
                  <a:schemeClr val="tx1"/>
                </a:solidFill>
                <a:effectLst/>
                <a:latin typeface="+mn-lt"/>
                <a:ea typeface="+mn-ea"/>
                <a:cs typeface="+mn-cs"/>
              </a:rPr>
              <a:t>★</a:t>
            </a:r>
            <a:r>
              <a:rPr kumimoji="1" lang="ja-JP" altLang="en-US" dirty="0"/>
              <a:t>児に認められた主な有害事象は、軽度の先天異常（臍ヘルニアおよび先天性真皮メラノサイトーシス）のみでした。</a:t>
            </a:r>
            <a:r>
              <a:rPr kumimoji="1" lang="ja-JP" altLang="en-US" sz="1200" kern="1200" dirty="0">
                <a:solidFill>
                  <a:schemeClr val="tx1"/>
                </a:solidFill>
                <a:effectLst/>
                <a:latin typeface="+mn-lt"/>
                <a:ea typeface="+mn-ea"/>
                <a:cs typeface="+mn-cs"/>
              </a:rPr>
              <a:t>★</a:t>
            </a:r>
            <a:r>
              <a:rPr kumimoji="1" lang="ja-JP" altLang="en-US" dirty="0"/>
              <a:t>ワクチンは全ての莢膜型に対して母体の抗体反応を誘導し、最も免疫原性の良いワクチン接種により、乳児の期待される莢膜型別抗体価は</a:t>
            </a:r>
            <a:r>
              <a:rPr kumimoji="1" lang="en-US" altLang="ja-JP" dirty="0"/>
              <a:t>57</a:t>
            </a:r>
            <a:r>
              <a:rPr kumimoji="1" lang="ja-JP" altLang="en-US" dirty="0"/>
              <a:t>～</a:t>
            </a:r>
            <a:r>
              <a:rPr kumimoji="1" lang="en-US" altLang="ja-JP" dirty="0"/>
              <a:t>97%</a:t>
            </a:r>
            <a:r>
              <a:rPr kumimoji="1" lang="ja-JP" altLang="en-US" dirty="0"/>
              <a:t>獲得されました。今後、臨床試験が進み、</a:t>
            </a:r>
            <a:r>
              <a:rPr kumimoji="1" lang="en-US" altLang="ja-JP" dirty="0"/>
              <a:t>GBS</a:t>
            </a:r>
            <a:r>
              <a:rPr kumimoji="1" lang="ja-JP" altLang="en-US" dirty="0"/>
              <a:t>ワクチンが実用化されることが強く望まれます。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41</a:t>
            </a:fld>
            <a:endParaRPr kumimoji="1" lang="ja-JP" altLang="en-US"/>
          </a:p>
        </p:txBody>
      </p:sp>
    </p:spTree>
    <p:extLst>
      <p:ext uri="{BB962C8B-B14F-4D97-AF65-F5344CB8AC3E}">
        <p14:creationId xmlns:p14="http://schemas.microsoft.com/office/powerpoint/2010/main" val="11718390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最後に母子免疫ワクチンに関する</a:t>
            </a:r>
            <a:r>
              <a:rPr kumimoji="1" lang="en-US" altLang="ja-JP" dirty="0"/>
              <a:t>Q</a:t>
            </a:r>
            <a:r>
              <a:rPr kumimoji="1" lang="ja-JP" altLang="en-US" dirty="0"/>
              <a:t>＆</a:t>
            </a:r>
            <a:r>
              <a:rPr kumimoji="1" lang="en-US" altLang="ja-JP" dirty="0"/>
              <a:t>A</a:t>
            </a:r>
            <a:r>
              <a:rPr kumimoji="1" lang="ja-JP" altLang="en-US" dirty="0"/>
              <a:t>をいくつか示します。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42</a:t>
            </a:fld>
            <a:endParaRPr kumimoji="1" lang="ja-JP" altLang="en-US"/>
          </a:p>
        </p:txBody>
      </p:sp>
    </p:spTree>
    <p:extLst>
      <p:ext uri="{BB962C8B-B14F-4D97-AF65-F5344CB8AC3E}">
        <p14:creationId xmlns:p14="http://schemas.microsoft.com/office/powerpoint/2010/main" val="12774691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妊娠中にワクチンを接種すると副反応は増えませんか？★現在、妊婦にも使用可能なワクチンは、早産のリスクも含め、安全性に関して問題はありません。母子免疫ワクチンは、ワクチンにより接種推奨時期は異なりますが、妊娠後期の接種が勧められ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43</a:t>
            </a:fld>
            <a:endParaRPr kumimoji="1" lang="ja-JP" altLang="en-US"/>
          </a:p>
        </p:txBody>
      </p:sp>
    </p:spTree>
    <p:extLst>
      <p:ext uri="{BB962C8B-B14F-4D97-AF65-F5344CB8AC3E}">
        <p14:creationId xmlns:p14="http://schemas.microsoft.com/office/powerpoint/2010/main" val="2237631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母子免疫ワクチンの効果はどのくらい続きますか？</a:t>
            </a:r>
            <a:r>
              <a:rPr kumimoji="1" lang="ja-JP" altLang="en-US" sz="1200" kern="1200" dirty="0">
                <a:solidFill>
                  <a:schemeClr val="tx1"/>
                </a:solidFill>
                <a:effectLst/>
                <a:latin typeface="+mn-lt"/>
                <a:ea typeface="+mn-ea"/>
                <a:cs typeface="+mn-cs"/>
              </a:rPr>
              <a:t>★</a:t>
            </a:r>
            <a:r>
              <a:rPr kumimoji="1" lang="ja-JP" altLang="en-US" dirty="0"/>
              <a:t>生後</a:t>
            </a:r>
            <a:r>
              <a:rPr kumimoji="1" lang="en-US" altLang="ja-JP" dirty="0"/>
              <a:t>6</a:t>
            </a:r>
            <a:r>
              <a:rPr kumimoji="1" lang="ja-JP" altLang="en-US" dirty="0"/>
              <a:t>か月頃まで予防効果が続くとされます。百日せきワクチンは</a:t>
            </a:r>
            <a:r>
              <a:rPr kumimoji="1" lang="en-US" altLang="ja-JP" dirty="0"/>
              <a:t>1</a:t>
            </a:r>
            <a:r>
              <a:rPr kumimoji="1" lang="ja-JP" altLang="en-US" dirty="0"/>
              <a:t>回の妊娠につき</a:t>
            </a:r>
            <a:r>
              <a:rPr kumimoji="1" lang="en-US" altLang="ja-JP" dirty="0"/>
              <a:t>1</a:t>
            </a:r>
            <a:r>
              <a:rPr kumimoji="1" lang="ja-JP" altLang="en-US" dirty="0"/>
              <a:t>回接種することが推奨されています。</a:t>
            </a:r>
            <a:r>
              <a:rPr kumimoji="1" lang="en-US" altLang="ja-JP" dirty="0"/>
              <a:t>RSV</a:t>
            </a:r>
            <a:r>
              <a:rPr kumimoji="1" lang="ja-JP" altLang="en-US" dirty="0"/>
              <a:t>ワクチンに関しては、現在データはありませんが、妊娠ごとの接種に関して検討される予定です。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44</a:t>
            </a:fld>
            <a:endParaRPr kumimoji="1" lang="ja-JP" altLang="en-US"/>
          </a:p>
        </p:txBody>
      </p:sp>
    </p:spTree>
    <p:extLst>
      <p:ext uri="{BB962C8B-B14F-4D97-AF65-F5344CB8AC3E}">
        <p14:creationId xmlns:p14="http://schemas.microsoft.com/office/powerpoint/2010/main" val="17627791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まとめです。</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新生児</a:t>
            </a:r>
            <a:r>
              <a:rPr kumimoji="1" lang="ja-JP" altLang="en-US" sz="1200" kern="1200" dirty="0">
                <a:solidFill>
                  <a:schemeClr val="tx1"/>
                </a:solidFill>
                <a:effectLst/>
                <a:latin typeface="+mn-lt"/>
                <a:ea typeface="+mn-ea"/>
                <a:cs typeface="+mn-cs"/>
              </a:rPr>
              <a:t>から</a:t>
            </a:r>
            <a:r>
              <a:rPr kumimoji="1" lang="ja-JP" altLang="ja-JP" sz="1200" kern="1200" dirty="0">
                <a:solidFill>
                  <a:schemeClr val="tx1"/>
                </a:solidFill>
                <a:effectLst/>
                <a:latin typeface="+mn-lt"/>
                <a:ea typeface="+mn-ea"/>
                <a:cs typeface="+mn-cs"/>
              </a:rPr>
              <a:t>乳児早期の重症感染症予防法として母子免疫ワクチンは、新しいワクチン接種方法として、今後その重要性が増すことが予想されます。</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母子免疫ワクチンとしては、すでに海外で使用され、予防効果が認められている百日咳予防のための</a:t>
            </a:r>
            <a:r>
              <a:rPr kumimoji="1" lang="en-US" altLang="ja-JP" sz="1200" kern="1200" dirty="0">
                <a:solidFill>
                  <a:schemeClr val="tx1"/>
                </a:solidFill>
                <a:effectLst/>
                <a:latin typeface="+mn-lt"/>
                <a:ea typeface="+mn-ea"/>
                <a:cs typeface="+mn-cs"/>
              </a:rPr>
              <a:t>3</a:t>
            </a:r>
            <a:r>
              <a:rPr kumimoji="1" lang="ja-JP" altLang="ja-JP" sz="1200" kern="1200" dirty="0">
                <a:solidFill>
                  <a:schemeClr val="tx1"/>
                </a:solidFill>
                <a:effectLst/>
                <a:latin typeface="+mn-lt"/>
                <a:ea typeface="+mn-ea"/>
                <a:cs typeface="+mn-cs"/>
              </a:rPr>
              <a:t>種混合ワクチン、新しく国内で使用可能となった</a:t>
            </a: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ウイルス感染症予防としての</a:t>
            </a:r>
            <a:r>
              <a:rPr kumimoji="1" lang="en-US" altLang="ja-JP" sz="1200" kern="1200" dirty="0">
                <a:solidFill>
                  <a:schemeClr val="tx1"/>
                </a:solidFill>
                <a:effectLst/>
                <a:latin typeface="+mn-lt"/>
                <a:ea typeface="+mn-ea"/>
                <a:cs typeface="+mn-cs"/>
              </a:rPr>
              <a:t>RS</a:t>
            </a:r>
            <a:r>
              <a:rPr kumimoji="1" lang="ja-JP" altLang="ja-JP" sz="1200" kern="1200" dirty="0">
                <a:solidFill>
                  <a:schemeClr val="tx1"/>
                </a:solidFill>
                <a:effectLst/>
                <a:latin typeface="+mn-lt"/>
                <a:ea typeface="+mn-ea"/>
                <a:cs typeface="+mn-cs"/>
              </a:rPr>
              <a:t>ウイルスワクチン、髄膜炎など重症感染症予防の</a:t>
            </a:r>
            <a:r>
              <a:rPr kumimoji="1" lang="ja-JP" altLang="en-US" sz="1200" b="0" kern="1200" dirty="0">
                <a:solidFill>
                  <a:schemeClr val="tx1"/>
                </a:solidFill>
                <a:effectLst/>
                <a:latin typeface="+mn-lt"/>
                <a:ea typeface="+mn-ea"/>
                <a:cs typeface="+mn-cs"/>
              </a:rPr>
              <a:t>ための</a:t>
            </a:r>
            <a:r>
              <a:rPr kumimoji="1" lang="en-US" altLang="ja-JP" sz="1200" kern="1200" dirty="0">
                <a:solidFill>
                  <a:schemeClr val="tx1"/>
                </a:solidFill>
                <a:effectLst/>
                <a:latin typeface="+mn-lt"/>
                <a:ea typeface="+mn-ea"/>
                <a:cs typeface="+mn-cs"/>
              </a:rPr>
              <a:t>GBS</a:t>
            </a:r>
            <a:r>
              <a:rPr kumimoji="1" lang="ja-JP" altLang="ja-JP" sz="1200" kern="1200" dirty="0">
                <a:solidFill>
                  <a:schemeClr val="tx1"/>
                </a:solidFill>
                <a:effectLst/>
                <a:latin typeface="+mn-lt"/>
                <a:ea typeface="+mn-ea"/>
                <a:cs typeface="+mn-cs"/>
              </a:rPr>
              <a:t>ワクチンなどがあげられます。</a:t>
            </a:r>
            <a:r>
              <a:rPr kumimoji="1" lang="ja-JP" altLang="en-US"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母子免疫ワクチン接種を今後国内で妊婦に勧奨し、母子の健康と安寧を高めていくためには、周産期医療関係者を含めた看護職の理解が必要不可欠です。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45</a:t>
            </a:fld>
            <a:endParaRPr kumimoji="1" lang="ja-JP" altLang="en-US"/>
          </a:p>
        </p:txBody>
      </p:sp>
    </p:spTree>
    <p:extLst>
      <p:ext uri="{BB962C8B-B14F-4D97-AF65-F5344CB8AC3E}">
        <p14:creationId xmlns:p14="http://schemas.microsoft.com/office/powerpoint/2010/main" val="35966720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これで、母子免疫ワクチンに関するお話を終わりにします。最後までご視聴いただきありがとうございました。</a:t>
            </a:r>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15AF-A89C-45BA-889F-78B776F52722}"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65961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母子免疫ワクチンの特殊性についてまとめます。母子免疫ワクチンは★母と出産する児の予防のためのワクチン接種です。母子免疫ワクチンは★妊婦（女性）に限定したワクチンです。★ワクチン接種の対象者は妊婦であり、予防対象は新生児～乳児であることから長期間の有効性と安全性を検証することが必要です。</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F3BC3-1E68-4E14-B002-D1287BAB92D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11515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今日は国内で母子免疫ワクチンとしての使用が期待される</a:t>
            </a:r>
            <a:r>
              <a:rPr kumimoji="1" lang="en-US" altLang="ja-JP" dirty="0"/>
              <a:t>3</a:t>
            </a:r>
            <a:r>
              <a:rPr kumimoji="1" lang="ja-JP" altLang="en-US" dirty="0"/>
              <a:t>つのワクチンについてお話をします。★百日咳ワクチンと</a:t>
            </a:r>
            <a:r>
              <a:rPr kumimoji="1" lang="en-US" altLang="ja-JP" dirty="0"/>
              <a:t>RSV</a:t>
            </a:r>
            <a:r>
              <a:rPr kumimoji="1" lang="ja-JP" altLang="en-US" dirty="0"/>
              <a:t>ワクチンはすでに日本でも使用することができます。百日咳ワクチンは、現在</a:t>
            </a:r>
            <a:r>
              <a:rPr kumimoji="1" lang="en-US" altLang="ja-JP" dirty="0"/>
              <a:t>3</a:t>
            </a:r>
            <a:r>
              <a:rPr kumimoji="1" lang="ja-JP" altLang="en-US" dirty="0"/>
              <a:t>種混合ワクチンとして使用されているものです。★</a:t>
            </a:r>
            <a:r>
              <a:rPr kumimoji="1" lang="en-US" altLang="ja-JP" dirty="0"/>
              <a:t>RSV</a:t>
            </a:r>
            <a:r>
              <a:rPr kumimoji="1" lang="ja-JP" altLang="en-US" dirty="0"/>
              <a:t>ワクチンは</a:t>
            </a:r>
            <a:r>
              <a:rPr kumimoji="1" lang="en-US" altLang="ja-JP" dirty="0"/>
              <a:t>2024</a:t>
            </a:r>
            <a:r>
              <a:rPr kumimoji="1" lang="ja-JP" altLang="en-US" dirty="0"/>
              <a:t>年から使用可能です。★</a:t>
            </a:r>
            <a:r>
              <a:rPr kumimoji="1" lang="en-US" altLang="ja-JP" dirty="0"/>
              <a:t>GBS</a:t>
            </a:r>
            <a:r>
              <a:rPr kumimoji="1" lang="ja-JP" altLang="en-US" dirty="0"/>
              <a:t>ワクチンは現在開発中で、世界中で、まだ使用することはできませんが、将来的に使用することが期待されるワクチンです。</a:t>
            </a:r>
            <a:endParaRPr kumimoji="1" lang="en-US" altLang="ja-JP"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6</a:t>
            </a:fld>
            <a:endParaRPr kumimoji="1" lang="ja-JP" altLang="en-US"/>
          </a:p>
        </p:txBody>
      </p:sp>
    </p:spTree>
    <p:extLst>
      <p:ext uri="{BB962C8B-B14F-4D97-AF65-F5344CB8AC3E}">
        <p14:creationId xmlns:p14="http://schemas.microsoft.com/office/powerpoint/2010/main" val="3943172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それではまず百日咳とその予防についてお話をします。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7</a:t>
            </a:fld>
            <a:endParaRPr kumimoji="1" lang="ja-JP" altLang="en-US"/>
          </a:p>
        </p:txBody>
      </p:sp>
    </p:spTree>
    <p:extLst>
      <p:ext uri="{BB962C8B-B14F-4D97-AF65-F5344CB8AC3E}">
        <p14:creationId xmlns:p14="http://schemas.microsoft.com/office/powerpoint/2010/main" val="1577811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百日咳は★主に百日咳菌という細菌によってひき起こされる急性の気道感染症です</a:t>
            </a:r>
          </a:p>
          <a:p>
            <a:r>
              <a:rPr kumimoji="1" lang="ja-JP" altLang="en-US" dirty="0"/>
              <a:t>百日咳は、★感染した患者の上気道分泌物の飛沫感染・直接接触感染により感染します</a:t>
            </a:r>
          </a:p>
          <a:p>
            <a:r>
              <a:rPr kumimoji="1" lang="ja-JP" altLang="en-US" dirty="0"/>
              <a:t>★感染力は麻疹と同じでとても強く、基本再生産数とよばれる感受性者の集団において</a:t>
            </a:r>
            <a:r>
              <a:rPr kumimoji="1" lang="en-US" altLang="ja-JP" dirty="0"/>
              <a:t>1</a:t>
            </a:r>
            <a:r>
              <a:rPr kumimoji="1" lang="ja-JP" altLang="en-US" dirty="0"/>
              <a:t>人の患者が感染させる人数は</a:t>
            </a:r>
            <a:r>
              <a:rPr kumimoji="1" lang="en-US" altLang="ja-JP" dirty="0"/>
              <a:t>16</a:t>
            </a:r>
            <a:r>
              <a:rPr kumimoji="1" lang="ja-JP" altLang="en-US" dirty="0"/>
              <a:t>～</a:t>
            </a:r>
            <a:r>
              <a:rPr kumimoji="1" lang="en-US" altLang="ja-JP" dirty="0"/>
              <a:t>21</a:t>
            </a:r>
            <a:r>
              <a:rPr kumimoji="1" lang="ja-JP" altLang="en-US" dirty="0"/>
              <a:t>とされます。</a:t>
            </a:r>
            <a:endParaRPr kumimoji="1" lang="en-US" altLang="ja-JP" dirty="0"/>
          </a:p>
          <a:p>
            <a:r>
              <a:rPr kumimoji="1" lang="ja-JP" altLang="en-US" dirty="0"/>
              <a:t>インフルエンザは</a:t>
            </a:r>
            <a:r>
              <a:rPr kumimoji="1" lang="en-US" altLang="ja-JP" dirty="0"/>
              <a:t>1</a:t>
            </a:r>
            <a:r>
              <a:rPr kumimoji="1" lang="ja-JP" altLang="en-US" dirty="0"/>
              <a:t>～</a:t>
            </a:r>
            <a:r>
              <a:rPr kumimoji="1" lang="en-US" altLang="ja-JP" dirty="0"/>
              <a:t>3</a:t>
            </a:r>
            <a:r>
              <a:rPr kumimoji="1" lang="ja-JP" altLang="en-US" dirty="0"/>
              <a:t>ですので、感染力が如何に強いかがおわかりになると思います。</a:t>
            </a:r>
            <a:endParaRPr kumimoji="1" lang="en-US" altLang="ja-JP" dirty="0"/>
          </a:p>
          <a:p>
            <a:r>
              <a:rPr kumimoji="1" lang="ja-JP" altLang="en-US" dirty="0"/>
              <a:t>また、★免疫のない家族内接触者の二次発病率は</a:t>
            </a:r>
            <a:r>
              <a:rPr kumimoji="1" lang="en-US" altLang="ja-JP" dirty="0"/>
              <a:t>80</a:t>
            </a:r>
            <a:r>
              <a:rPr kumimoji="1" lang="ja-JP" altLang="en-US" dirty="0"/>
              <a:t>％以上とされ、家庭内でもうつりやすい感染症です。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8</a:t>
            </a:fld>
            <a:endParaRPr kumimoji="1" lang="ja-JP" altLang="en-US"/>
          </a:p>
        </p:txBody>
      </p:sp>
    </p:spTree>
    <p:extLst>
      <p:ext uri="{BB962C8B-B14F-4D97-AF65-F5344CB8AC3E}">
        <p14:creationId xmlns:p14="http://schemas.microsoft.com/office/powerpoint/2010/main" val="2902605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百日咳の経過と臨床症状ですが、★潜伏期間は通常</a:t>
            </a:r>
            <a:r>
              <a:rPr kumimoji="1" lang="en-US" altLang="ja-JP" dirty="0"/>
              <a:t>7</a:t>
            </a:r>
            <a:r>
              <a:rPr kumimoji="1" lang="ja-JP" altLang="en-US" dirty="0"/>
              <a:t>～</a:t>
            </a:r>
            <a:r>
              <a:rPr kumimoji="1" lang="en-US" altLang="ja-JP" dirty="0"/>
              <a:t>10</a:t>
            </a:r>
            <a:r>
              <a:rPr kumimoji="1" lang="ja-JP" altLang="en-US" dirty="0"/>
              <a:t>日とされます。</a:t>
            </a:r>
            <a:endParaRPr kumimoji="1" lang="en-US" altLang="ja-JP" dirty="0"/>
          </a:p>
          <a:p>
            <a:r>
              <a:rPr kumimoji="1" lang="ja-JP" altLang="en-US" dirty="0"/>
              <a:t>★病期は、</a:t>
            </a:r>
            <a:r>
              <a:rPr kumimoji="1" lang="en-US" altLang="ja-JP" dirty="0"/>
              <a:t>3</a:t>
            </a:r>
            <a:r>
              <a:rPr kumimoji="1" lang="ja-JP" altLang="en-US" dirty="0"/>
              <a:t>期にわかれ、カタル期とよばれる感冒症状が</a:t>
            </a:r>
            <a:r>
              <a:rPr kumimoji="1" lang="en-US" altLang="ja-JP" dirty="0"/>
              <a:t>1</a:t>
            </a:r>
            <a:r>
              <a:rPr kumimoji="1" lang="ja-JP" altLang="en-US" dirty="0"/>
              <a:t>～</a:t>
            </a:r>
            <a:r>
              <a:rPr kumimoji="1" lang="en-US" altLang="ja-JP" dirty="0"/>
              <a:t>2</a:t>
            </a:r>
            <a:r>
              <a:rPr kumimoji="1" lang="ja-JP" altLang="en-US" dirty="0"/>
              <a:t>週間続いた後に痙咳期と呼ばれる百日咳に特徴的な咳が　</a:t>
            </a:r>
            <a:r>
              <a:rPr kumimoji="1" lang="en-US" altLang="ja-JP" dirty="0"/>
              <a:t>3</a:t>
            </a:r>
            <a:r>
              <a:rPr kumimoji="1" lang="ja-JP" altLang="en-US" dirty="0"/>
              <a:t>～</a:t>
            </a:r>
            <a:r>
              <a:rPr kumimoji="1" lang="en-US" altLang="ja-JP" dirty="0"/>
              <a:t>6</a:t>
            </a:r>
            <a:r>
              <a:rPr kumimoji="1" lang="ja-JP" altLang="en-US" dirty="0"/>
              <a:t>週間続きその後、回復します。全部で</a:t>
            </a:r>
            <a:r>
              <a:rPr kumimoji="1" lang="en-US" altLang="ja-JP" dirty="0"/>
              <a:t>100</a:t>
            </a:r>
            <a:r>
              <a:rPr kumimoji="1" lang="ja-JP" altLang="en-US" dirty="0"/>
              <a:t>日近く咳が続くので、百日咳と呼ばれます。百日咳の★症状としては、スタッカートと呼ばれるコンコンコンという咳、ウープと呼ばれるヒューとした音、レプリーゼと呼ばれる上記の繰り返しなどの特有の咳症状が主体です。また、咳込み嘔吐も良く認められます。百日咳は、発熱はないかあっても微熱のことが多いです。</a:t>
            </a:r>
            <a:r>
              <a:rPr kumimoji="1" lang="en-US" altLang="ja-JP" dirty="0"/>
              <a:t>0</a:t>
            </a:r>
            <a:r>
              <a:rPr kumimoji="1" lang="ja-JP" altLang="en-US" dirty="0"/>
              <a:t>歳児では無呼吸、</a:t>
            </a:r>
            <a:r>
              <a:rPr kumimoji="1" lang="en-US" altLang="ja-JP" dirty="0"/>
              <a:t>1</a:t>
            </a:r>
            <a:r>
              <a:rPr kumimoji="1" lang="ja-JP" altLang="en-US" dirty="0"/>
              <a:t>歳以上では息詰まり感と呼吸困難も診断基準に入れられています。</a:t>
            </a:r>
          </a:p>
        </p:txBody>
      </p:sp>
      <p:sp>
        <p:nvSpPr>
          <p:cNvPr id="4" name="スライド番号プレースホルダー 3"/>
          <p:cNvSpPr>
            <a:spLocks noGrp="1"/>
          </p:cNvSpPr>
          <p:nvPr>
            <p:ph type="sldNum" sz="quarter" idx="5"/>
          </p:nvPr>
        </p:nvSpPr>
        <p:spPr/>
        <p:txBody>
          <a:bodyPr/>
          <a:lstStyle/>
          <a:p>
            <a:fld id="{525F3BC3-1E68-4E14-B002-D1287BAB92D3}" type="slidenum">
              <a:rPr kumimoji="1" lang="ja-JP" altLang="en-US" smtClean="0"/>
              <a:t>9</a:t>
            </a:fld>
            <a:endParaRPr kumimoji="1" lang="ja-JP" altLang="en-US"/>
          </a:p>
        </p:txBody>
      </p:sp>
    </p:spTree>
    <p:extLst>
      <p:ext uri="{BB962C8B-B14F-4D97-AF65-F5344CB8AC3E}">
        <p14:creationId xmlns:p14="http://schemas.microsoft.com/office/powerpoint/2010/main" val="1532966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B68AD1BE-B8CC-4EE4-8B2B-89C79B050070}"/>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0D55E072-248C-48B3-928C-68E5ABBDA003}"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F9EB34C6-9B59-40F9-AE78-37F5D5F19293}"/>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B0136F24-A92D-4D51-875A-7BD7C1E55115}"/>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F13D1A96-766A-4078-A875-2ACF80F1A75D}" type="slidenum">
              <a:rPr lang="ja-JP" altLang="en-US"/>
              <a:pPr>
                <a:defRPr/>
              </a:pPr>
              <a:t>‹#›</a:t>
            </a:fld>
            <a:endParaRPr lang="ja-JP" altLang="en-US"/>
          </a:p>
        </p:txBody>
      </p:sp>
    </p:spTree>
    <p:extLst>
      <p:ext uri="{BB962C8B-B14F-4D97-AF65-F5344CB8AC3E}">
        <p14:creationId xmlns:p14="http://schemas.microsoft.com/office/powerpoint/2010/main" val="2764481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506C4BF-E430-4C57-AC58-20E2D7DB3684}"/>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7A8EA0EB-EC61-4AF7-A2C4-2C2678CA2F6B}"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6C3E89A7-0636-4300-BE4D-58CFD44D3FAB}"/>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C3A3C2BA-04FC-484A-85BD-E794769FE2C5}"/>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AA2CE631-162F-495E-84C7-37CBACF71381}" type="slidenum">
              <a:rPr lang="ja-JP" altLang="en-US"/>
              <a:pPr>
                <a:defRPr/>
              </a:pPr>
              <a:t>‹#›</a:t>
            </a:fld>
            <a:endParaRPr lang="ja-JP" altLang="en-US"/>
          </a:p>
        </p:txBody>
      </p:sp>
    </p:spTree>
    <p:extLst>
      <p:ext uri="{BB962C8B-B14F-4D97-AF65-F5344CB8AC3E}">
        <p14:creationId xmlns:p14="http://schemas.microsoft.com/office/powerpoint/2010/main" val="3105894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3C753F9-5FA7-42BD-A843-3F4DB4BE10FF}"/>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CBC5B15F-DBB6-4DC3-A818-3B7031EC17FF}"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FB7D4FBB-B738-4865-AA29-2CFE2E413EFE}"/>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5EBB7747-86AF-471B-97A6-65D0CDDC90E1}"/>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2BF44D7-890E-4EA2-B340-5FB1EFCF4215}" type="slidenum">
              <a:rPr lang="ja-JP" altLang="en-US"/>
              <a:pPr>
                <a:defRPr/>
              </a:pPr>
              <a:t>‹#›</a:t>
            </a:fld>
            <a:endParaRPr lang="ja-JP" altLang="en-US"/>
          </a:p>
        </p:txBody>
      </p:sp>
    </p:spTree>
    <p:extLst>
      <p:ext uri="{BB962C8B-B14F-4D97-AF65-F5344CB8AC3E}">
        <p14:creationId xmlns:p14="http://schemas.microsoft.com/office/powerpoint/2010/main" val="1000597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pic>
        <p:nvPicPr>
          <p:cNvPr id="2" name="図 1" descr="背景パターン&#10;&#10;AI 生成コンテンツは誤りを含む可能性があります。">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b="24965"/>
          <a:stretch>
            <a:fillRect/>
          </a:stretch>
        </p:blipFill>
        <p:spPr>
          <a:xfrm>
            <a:off x="1" y="0"/>
            <a:ext cx="12192000" cy="6858000"/>
          </a:xfrm>
          <a:prstGeom prst="rect">
            <a:avLst/>
          </a:prstGeom>
        </p:spPr>
      </p:pic>
    </p:spTree>
    <p:extLst>
      <p:ext uri="{BB962C8B-B14F-4D97-AF65-F5344CB8AC3E}">
        <p14:creationId xmlns:p14="http://schemas.microsoft.com/office/powerpoint/2010/main" val="3368309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pic>
        <p:nvPicPr>
          <p:cNvPr id="2" name="図 1" descr="背景パターン&#10;&#10;AI 生成コンテンツは誤りを含む可能性があります。">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b="24965"/>
          <a:stretch>
            <a:fillRect/>
          </a:stretch>
        </p:blipFill>
        <p:spPr>
          <a:xfrm>
            <a:off x="1" y="0"/>
            <a:ext cx="12192000" cy="6858000"/>
          </a:xfrm>
          <a:prstGeom prst="rect">
            <a:avLst/>
          </a:prstGeom>
        </p:spPr>
      </p:pic>
      <p:sp>
        <p:nvSpPr>
          <p:cNvPr id="3" name="正方形/長方形 2">
            <a:extLst>
              <a:ext uri="{FF2B5EF4-FFF2-40B4-BE49-F238E27FC236}">
                <a16:creationId xmlns:a16="http://schemas.microsoft.com/office/drawing/2014/main" id="{DBA2C83D-F5AD-6452-07FA-018E7809501D}"/>
              </a:ext>
            </a:extLst>
          </p:cNvPr>
          <p:cNvSpPr/>
          <p:nvPr userDrawn="1"/>
        </p:nvSpPr>
        <p:spPr bwMode="auto">
          <a:xfrm>
            <a:off x="253465" y="223787"/>
            <a:ext cx="11685069" cy="6410425"/>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534193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84F81A54-F6EB-4CED-9E7B-B6B6947CB16F}"/>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0D55E072-248C-48B3-928C-68E5ABBDA003}"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2631F947-B574-4989-AC7F-A08AA131068C}"/>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3867434E-0032-4F10-88E0-376B08EB7B34}"/>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012A07EE-A724-493A-B305-C602BB9B050F}" type="slidenum">
              <a:rPr lang="ja-JP" altLang="en-US"/>
              <a:pPr>
                <a:defRPr/>
              </a:pPr>
              <a:t>‹#›</a:t>
            </a:fld>
            <a:endParaRPr lang="ja-JP" altLang="en-US"/>
          </a:p>
        </p:txBody>
      </p:sp>
    </p:spTree>
    <p:extLst>
      <p:ext uri="{BB962C8B-B14F-4D97-AF65-F5344CB8AC3E}">
        <p14:creationId xmlns:p14="http://schemas.microsoft.com/office/powerpoint/2010/main" val="3358597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11CC4543-C1D6-4656-B660-149C6A730F50}"/>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FAF66F3E-C3DA-4237-8832-7969881F310C}"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DFB02FB9-37C9-4958-B2C6-FC2B52C28A77}"/>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05719C0B-3362-4577-8CD3-68263F472C83}"/>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3C47D4A9-03F5-4D60-8ED3-D1D450C4E971}" type="slidenum">
              <a:rPr lang="ja-JP" altLang="en-US"/>
              <a:pPr>
                <a:defRPr/>
              </a:pPr>
              <a:t>‹#›</a:t>
            </a:fld>
            <a:endParaRPr lang="ja-JP" altLang="en-US"/>
          </a:p>
        </p:txBody>
      </p:sp>
    </p:spTree>
    <p:extLst>
      <p:ext uri="{BB962C8B-B14F-4D97-AF65-F5344CB8AC3E}">
        <p14:creationId xmlns:p14="http://schemas.microsoft.com/office/powerpoint/2010/main" val="1807321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2E9F995F-0CE5-4E5D-B337-5C7930D4CBD3}"/>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1AB5097B-4B20-4EDE-9C74-8D22E65B6813}"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30EC7A99-9126-47EC-8A0C-22FF230F8B72}"/>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0F35963B-6D7C-4EB2-B525-4BE96A2E0BAC}"/>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44D17B1-8ACD-4A93-9047-EA00978AD9F4}" type="slidenum">
              <a:rPr lang="ja-JP" altLang="en-US"/>
              <a:pPr>
                <a:defRPr/>
              </a:pPr>
              <a:t>‹#›</a:t>
            </a:fld>
            <a:endParaRPr lang="ja-JP" altLang="en-US"/>
          </a:p>
        </p:txBody>
      </p:sp>
    </p:spTree>
    <p:extLst>
      <p:ext uri="{BB962C8B-B14F-4D97-AF65-F5344CB8AC3E}">
        <p14:creationId xmlns:p14="http://schemas.microsoft.com/office/powerpoint/2010/main" val="3480355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a:extLst>
              <a:ext uri="{FF2B5EF4-FFF2-40B4-BE49-F238E27FC236}">
                <a16:creationId xmlns:a16="http://schemas.microsoft.com/office/drawing/2014/main" id="{0803705E-01F0-4D50-9D50-934F9DD2800E}"/>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998C665D-48FB-4745-9590-7B9EF71DDF1E}"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14730F7D-C7BE-4081-A9CC-0C16FA25CA0A}"/>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A94F9788-CBC3-4888-B112-060ECB307B7E}"/>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B43150B1-BDF0-449C-AAB1-36B1EE6F74F3}" type="slidenum">
              <a:rPr lang="ja-JP" altLang="en-US"/>
              <a:pPr>
                <a:defRPr/>
              </a:pPr>
              <a:t>‹#›</a:t>
            </a:fld>
            <a:endParaRPr lang="ja-JP" altLang="en-US"/>
          </a:p>
        </p:txBody>
      </p:sp>
    </p:spTree>
    <p:extLst>
      <p:ext uri="{BB962C8B-B14F-4D97-AF65-F5344CB8AC3E}">
        <p14:creationId xmlns:p14="http://schemas.microsoft.com/office/powerpoint/2010/main" val="3848163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a:extLst>
              <a:ext uri="{FF2B5EF4-FFF2-40B4-BE49-F238E27FC236}">
                <a16:creationId xmlns:a16="http://schemas.microsoft.com/office/drawing/2014/main" id="{5DA16259-7F40-40F3-AE48-47E84366A0EF}"/>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76AFC0B8-0A16-4B15-BA88-650B70BC4A7C}" type="datetimeFigureOut">
              <a:rPr lang="ja-JP" altLang="en-US"/>
              <a:pPr>
                <a:defRPr/>
              </a:pPr>
              <a:t>2026/8/5</a:t>
            </a:fld>
            <a:endParaRPr lang="ja-JP" altLang="en-US"/>
          </a:p>
        </p:txBody>
      </p:sp>
      <p:sp>
        <p:nvSpPr>
          <p:cNvPr id="8" name="フッター プレースホルダ 7">
            <a:extLst>
              <a:ext uri="{FF2B5EF4-FFF2-40B4-BE49-F238E27FC236}">
                <a16:creationId xmlns:a16="http://schemas.microsoft.com/office/drawing/2014/main" id="{31006804-8F05-4FFA-BEDF-09F8917A4766}"/>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9" name="スライド番号プレースホルダ 8">
            <a:extLst>
              <a:ext uri="{FF2B5EF4-FFF2-40B4-BE49-F238E27FC236}">
                <a16:creationId xmlns:a16="http://schemas.microsoft.com/office/drawing/2014/main" id="{885A5E86-8DD8-42A3-AD5B-75F750AEB0B4}"/>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99113E45-3C01-4009-AAF8-68264E13312C}" type="slidenum">
              <a:rPr lang="ja-JP" altLang="en-US"/>
              <a:pPr>
                <a:defRPr/>
              </a:pPr>
              <a:t>‹#›</a:t>
            </a:fld>
            <a:endParaRPr lang="ja-JP" altLang="en-US"/>
          </a:p>
        </p:txBody>
      </p:sp>
    </p:spTree>
    <p:extLst>
      <p:ext uri="{BB962C8B-B14F-4D97-AF65-F5344CB8AC3E}">
        <p14:creationId xmlns:p14="http://schemas.microsoft.com/office/powerpoint/2010/main" val="1010738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a:extLst>
              <a:ext uri="{FF2B5EF4-FFF2-40B4-BE49-F238E27FC236}">
                <a16:creationId xmlns:a16="http://schemas.microsoft.com/office/drawing/2014/main" id="{0B10BD71-352F-4C7C-828F-4BE65549B501}"/>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50F2C267-04CD-4786-815C-7CE4E59942A8}" type="datetimeFigureOut">
              <a:rPr lang="ja-JP" altLang="en-US"/>
              <a:pPr>
                <a:defRPr/>
              </a:pPr>
              <a:t>2026/8/5</a:t>
            </a:fld>
            <a:endParaRPr lang="ja-JP" altLang="en-US"/>
          </a:p>
        </p:txBody>
      </p:sp>
      <p:sp>
        <p:nvSpPr>
          <p:cNvPr id="4" name="フッター プレースホルダ 3">
            <a:extLst>
              <a:ext uri="{FF2B5EF4-FFF2-40B4-BE49-F238E27FC236}">
                <a16:creationId xmlns:a16="http://schemas.microsoft.com/office/drawing/2014/main" id="{F7782CFB-F38E-4334-A739-44FBBD594394}"/>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5" name="スライド番号プレースホルダ 4">
            <a:extLst>
              <a:ext uri="{FF2B5EF4-FFF2-40B4-BE49-F238E27FC236}">
                <a16:creationId xmlns:a16="http://schemas.microsoft.com/office/drawing/2014/main" id="{1C13817A-C032-4622-BB18-69653A720CD1}"/>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554201A2-EAD2-402E-9C6A-EB59ADA70802}" type="slidenum">
              <a:rPr lang="ja-JP" altLang="en-US"/>
              <a:pPr>
                <a:defRPr/>
              </a:pPr>
              <a:t>‹#›</a:t>
            </a:fld>
            <a:endParaRPr lang="ja-JP" altLang="en-US"/>
          </a:p>
        </p:txBody>
      </p:sp>
    </p:spTree>
    <p:extLst>
      <p:ext uri="{BB962C8B-B14F-4D97-AF65-F5344CB8AC3E}">
        <p14:creationId xmlns:p14="http://schemas.microsoft.com/office/powerpoint/2010/main" val="3346456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5074FEA2-4A7C-4886-B26A-F69C9E7184AC}"/>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FAF66F3E-C3DA-4237-8832-7969881F310C}"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E499D5E7-72A8-42C0-A6DC-690EC678D258}"/>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13F0DCA-95C1-43B8-9422-BF0404BD1ADE}"/>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6BB703F1-21B0-42B9-85F8-BE86CFD57F5C}" type="slidenum">
              <a:rPr lang="ja-JP" altLang="en-US"/>
              <a:pPr>
                <a:defRPr/>
              </a:pPr>
              <a:t>‹#›</a:t>
            </a:fld>
            <a:endParaRPr lang="ja-JP" altLang="en-US"/>
          </a:p>
        </p:txBody>
      </p:sp>
    </p:spTree>
    <p:extLst>
      <p:ext uri="{BB962C8B-B14F-4D97-AF65-F5344CB8AC3E}">
        <p14:creationId xmlns:p14="http://schemas.microsoft.com/office/powerpoint/2010/main" val="2009889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a:extLst>
              <a:ext uri="{FF2B5EF4-FFF2-40B4-BE49-F238E27FC236}">
                <a16:creationId xmlns:a16="http://schemas.microsoft.com/office/drawing/2014/main" id="{C96BADFC-1B71-4708-9812-F2D74D7502E2}"/>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CBDC1F10-A19E-4062-A40F-6E55A6DFC404}" type="datetimeFigureOut">
              <a:rPr lang="ja-JP" altLang="en-US"/>
              <a:pPr>
                <a:defRPr/>
              </a:pPr>
              <a:t>2026/8/5</a:t>
            </a:fld>
            <a:endParaRPr lang="ja-JP" altLang="en-US"/>
          </a:p>
        </p:txBody>
      </p:sp>
      <p:sp>
        <p:nvSpPr>
          <p:cNvPr id="3" name="フッター プレースホルダ 2">
            <a:extLst>
              <a:ext uri="{FF2B5EF4-FFF2-40B4-BE49-F238E27FC236}">
                <a16:creationId xmlns:a16="http://schemas.microsoft.com/office/drawing/2014/main" id="{E8A1D045-3075-4F8B-AC03-AA6D83C59634}"/>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4" name="スライド番号プレースホルダ 3">
            <a:extLst>
              <a:ext uri="{FF2B5EF4-FFF2-40B4-BE49-F238E27FC236}">
                <a16:creationId xmlns:a16="http://schemas.microsoft.com/office/drawing/2014/main" id="{0E3CB9CF-0125-4C59-B8BB-0E5B0D64CC28}"/>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7A89CC9-865D-44C0-98CD-CB4A3D7C311C}" type="slidenum">
              <a:rPr lang="ja-JP" altLang="en-US"/>
              <a:pPr>
                <a:defRPr/>
              </a:pPr>
              <a:t>‹#›</a:t>
            </a:fld>
            <a:endParaRPr lang="ja-JP" altLang="en-US"/>
          </a:p>
        </p:txBody>
      </p:sp>
    </p:spTree>
    <p:extLst>
      <p:ext uri="{BB962C8B-B14F-4D97-AF65-F5344CB8AC3E}">
        <p14:creationId xmlns:p14="http://schemas.microsoft.com/office/powerpoint/2010/main" val="1062159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a:extLst>
              <a:ext uri="{FF2B5EF4-FFF2-40B4-BE49-F238E27FC236}">
                <a16:creationId xmlns:a16="http://schemas.microsoft.com/office/drawing/2014/main" id="{D0E07B29-38B4-4DC2-87B9-1290E8D19219}"/>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08602D60-08FF-4141-980E-A15D22A6F995}"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16C33141-ECE7-4C4C-B4AC-4334FD5A9010}"/>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4C60F2B8-12F7-437F-9F18-FE96AC2C65F0}"/>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3A793C7-6496-4A5C-AD2A-765048D21105}" type="slidenum">
              <a:rPr lang="ja-JP" altLang="en-US"/>
              <a:pPr>
                <a:defRPr/>
              </a:pPr>
              <a:t>‹#›</a:t>
            </a:fld>
            <a:endParaRPr lang="ja-JP" altLang="en-US"/>
          </a:p>
        </p:txBody>
      </p:sp>
    </p:spTree>
    <p:extLst>
      <p:ext uri="{BB962C8B-B14F-4D97-AF65-F5344CB8AC3E}">
        <p14:creationId xmlns:p14="http://schemas.microsoft.com/office/powerpoint/2010/main" val="29831179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a:extLst>
              <a:ext uri="{FF2B5EF4-FFF2-40B4-BE49-F238E27FC236}">
                <a16:creationId xmlns:a16="http://schemas.microsoft.com/office/drawing/2014/main" id="{078F09E7-35C9-42A8-B6AD-9C16AFFA8882}"/>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5CCCC156-21BC-4DC6-A923-C90CE4CE9F52}"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A2746E2B-2CFC-4499-B96A-A8F123472251}"/>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52C54C06-8396-4F20-9273-BDABB5A745A5}"/>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47295168-EBCE-4DE0-97CB-32C8D03325F7}" type="slidenum">
              <a:rPr lang="ja-JP" altLang="en-US"/>
              <a:pPr>
                <a:defRPr/>
              </a:pPr>
              <a:t>‹#›</a:t>
            </a:fld>
            <a:endParaRPr lang="ja-JP" altLang="en-US"/>
          </a:p>
        </p:txBody>
      </p:sp>
    </p:spTree>
    <p:extLst>
      <p:ext uri="{BB962C8B-B14F-4D97-AF65-F5344CB8AC3E}">
        <p14:creationId xmlns:p14="http://schemas.microsoft.com/office/powerpoint/2010/main" val="383049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F6691894-F1E0-4C59-87EA-A090ACDDBFD4}"/>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7A8EA0EB-EC61-4AF7-A2C4-2C2678CA2F6B}"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D3C806E8-3204-44E7-8486-243A333DC7B1}"/>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15E6173-845B-4429-BB50-9FEBCD3F066C}"/>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66A7BE04-A194-42A5-BC00-FCA3105AFEAE}" type="slidenum">
              <a:rPr lang="ja-JP" altLang="en-US"/>
              <a:pPr>
                <a:defRPr/>
              </a:pPr>
              <a:t>‹#›</a:t>
            </a:fld>
            <a:endParaRPr lang="ja-JP" altLang="en-US"/>
          </a:p>
        </p:txBody>
      </p:sp>
    </p:spTree>
    <p:extLst>
      <p:ext uri="{BB962C8B-B14F-4D97-AF65-F5344CB8AC3E}">
        <p14:creationId xmlns:p14="http://schemas.microsoft.com/office/powerpoint/2010/main" val="783816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4C3BFD9A-A01E-48B4-BFFD-D8CEF03BD157}"/>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CBC5B15F-DBB6-4DC3-A818-3B7031EC17FF}"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E8603A5D-FE95-467E-9165-9B0DB96DF012}"/>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2C2F5F7F-8C03-4288-9F7C-1B3E401A3E88}"/>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6EC90AA3-B282-414A-A122-92682BF31841}" type="slidenum">
              <a:rPr lang="ja-JP" altLang="en-US"/>
              <a:pPr>
                <a:defRPr/>
              </a:pPr>
              <a:t>‹#›</a:t>
            </a:fld>
            <a:endParaRPr lang="ja-JP" altLang="en-US"/>
          </a:p>
        </p:txBody>
      </p:sp>
    </p:spTree>
    <p:extLst>
      <p:ext uri="{BB962C8B-B14F-4D97-AF65-F5344CB8AC3E}">
        <p14:creationId xmlns:p14="http://schemas.microsoft.com/office/powerpoint/2010/main" val="2283042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pic>
        <p:nvPicPr>
          <p:cNvPr id="2" name="図 1" descr="背景パターン&#10;&#10;AI 生成コンテンツは誤りを含む可能性があります。">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b="24965"/>
          <a:stretch>
            <a:fillRect/>
          </a:stretch>
        </p:blipFill>
        <p:spPr>
          <a:xfrm>
            <a:off x="1" y="0"/>
            <a:ext cx="12192000" cy="6858000"/>
          </a:xfrm>
          <a:prstGeom prst="rect">
            <a:avLst/>
          </a:prstGeom>
        </p:spPr>
      </p:pic>
    </p:spTree>
    <p:extLst>
      <p:ext uri="{BB962C8B-B14F-4D97-AF65-F5344CB8AC3E}">
        <p14:creationId xmlns:p14="http://schemas.microsoft.com/office/powerpoint/2010/main" val="3885878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t="12483" b="12483"/>
          <a:stretch/>
        </p:blipFill>
        <p:spPr>
          <a:xfrm>
            <a:off x="1" y="0"/>
            <a:ext cx="12192000" cy="6858000"/>
          </a:xfrm>
          <a:prstGeom prst="rect">
            <a:avLst/>
          </a:prstGeom>
        </p:spPr>
      </p:pic>
    </p:spTree>
    <p:extLst>
      <p:ext uri="{BB962C8B-B14F-4D97-AF65-F5344CB8AC3E}">
        <p14:creationId xmlns:p14="http://schemas.microsoft.com/office/powerpoint/2010/main" val="1421622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t="12483" b="12483"/>
          <a:stretch/>
        </p:blipFill>
        <p:spPr>
          <a:xfrm>
            <a:off x="1" y="0"/>
            <a:ext cx="12192000" cy="6858000"/>
          </a:xfrm>
          <a:prstGeom prst="rect">
            <a:avLst/>
          </a:prstGeom>
        </p:spPr>
      </p:pic>
      <p:sp>
        <p:nvSpPr>
          <p:cNvPr id="3" name="正方形/長方形 2">
            <a:extLst>
              <a:ext uri="{FF2B5EF4-FFF2-40B4-BE49-F238E27FC236}">
                <a16:creationId xmlns:a16="http://schemas.microsoft.com/office/drawing/2014/main" id="{E0C61652-3F35-2DEC-1425-5CB0A0E17130}"/>
              </a:ext>
            </a:extLst>
          </p:cNvPr>
          <p:cNvSpPr/>
          <p:nvPr userDrawn="1"/>
        </p:nvSpPr>
        <p:spPr bwMode="auto">
          <a:xfrm>
            <a:off x="253465" y="223787"/>
            <a:ext cx="11685069" cy="6410425"/>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920813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タイトルとコンテンツ">
    <p:spTree>
      <p:nvGrpSpPr>
        <p:cNvPr id="1" name=""/>
        <p:cNvGrpSpPr/>
        <p:nvPr/>
      </p:nvGrpSpPr>
      <p:grpSpPr>
        <a:xfrm>
          <a:off x="0" y="0"/>
          <a:ext cx="0" cy="0"/>
          <a:chOff x="0" y="0"/>
          <a:chExt cx="0" cy="0"/>
        </a:xfrm>
      </p:grpSpPr>
      <p:pic>
        <p:nvPicPr>
          <p:cNvPr id="4" name="図 3" descr="背景パターン&#10;&#10;AI 生成コンテンツは誤りを含む可能性があります。">
            <a:extLst>
              <a:ext uri="{FF2B5EF4-FFF2-40B4-BE49-F238E27FC236}">
                <a16:creationId xmlns:a16="http://schemas.microsoft.com/office/drawing/2014/main" id="{215AC827-21C5-8B10-2BB0-7E6AE2655E40}"/>
              </a:ext>
            </a:extLst>
          </p:cNvPr>
          <p:cNvPicPr>
            <a:picLocks noChangeAspect="1"/>
          </p:cNvPicPr>
          <p:nvPr userDrawn="1"/>
        </p:nvPicPr>
        <p:blipFill>
          <a:blip r:embed="rId2">
            <a:extLst>
              <a:ext uri="{28A0092B-C50C-407E-A947-70E740481C1C}">
                <a14:useLocalDpi xmlns:a14="http://schemas.microsoft.com/office/drawing/2010/main" val="0"/>
              </a:ext>
            </a:extLst>
          </a:blip>
          <a:srcRect t="1740" b="23226"/>
          <a:stretch>
            <a:fillRect/>
          </a:stretch>
        </p:blipFill>
        <p:spPr>
          <a:xfrm>
            <a:off x="0" y="-1"/>
            <a:ext cx="12191999" cy="6858001"/>
          </a:xfrm>
          <a:prstGeom prst="rect">
            <a:avLst/>
          </a:prstGeom>
        </p:spPr>
      </p:pic>
    </p:spTree>
    <p:extLst>
      <p:ext uri="{BB962C8B-B14F-4D97-AF65-F5344CB8AC3E}">
        <p14:creationId xmlns:p14="http://schemas.microsoft.com/office/powerpoint/2010/main" val="1324852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pic>
        <p:nvPicPr>
          <p:cNvPr id="4" name="図 3" descr="背景パターン&#10;&#10;AI 生成コンテンツは誤りを含む可能性があります。">
            <a:extLst>
              <a:ext uri="{FF2B5EF4-FFF2-40B4-BE49-F238E27FC236}">
                <a16:creationId xmlns:a16="http://schemas.microsoft.com/office/drawing/2014/main" id="{16D491D2-9266-9436-A44E-1EF2A593F7DF}"/>
              </a:ext>
            </a:extLst>
          </p:cNvPr>
          <p:cNvPicPr>
            <a:picLocks noChangeAspect="1"/>
          </p:cNvPicPr>
          <p:nvPr userDrawn="1"/>
        </p:nvPicPr>
        <p:blipFill>
          <a:blip r:embed="rId2">
            <a:extLst>
              <a:ext uri="{28A0092B-C50C-407E-A947-70E740481C1C}">
                <a14:useLocalDpi xmlns:a14="http://schemas.microsoft.com/office/drawing/2010/main" val="0"/>
              </a:ext>
            </a:extLst>
          </a:blip>
          <a:srcRect t="1740" b="23226"/>
          <a:stretch>
            <a:fillRect/>
          </a:stretch>
        </p:blipFill>
        <p:spPr>
          <a:xfrm>
            <a:off x="0" y="-1"/>
            <a:ext cx="12191999" cy="6858001"/>
          </a:xfrm>
          <a:prstGeom prst="rect">
            <a:avLst/>
          </a:prstGeom>
        </p:spPr>
      </p:pic>
      <p:sp>
        <p:nvSpPr>
          <p:cNvPr id="3" name="正方形/長方形 2">
            <a:extLst>
              <a:ext uri="{FF2B5EF4-FFF2-40B4-BE49-F238E27FC236}">
                <a16:creationId xmlns:a16="http://schemas.microsoft.com/office/drawing/2014/main" id="{E0C61652-3F35-2DEC-1425-5CB0A0E17130}"/>
              </a:ext>
            </a:extLst>
          </p:cNvPr>
          <p:cNvSpPr/>
          <p:nvPr userDrawn="1"/>
        </p:nvSpPr>
        <p:spPr bwMode="auto">
          <a:xfrm>
            <a:off x="253465" y="223787"/>
            <a:ext cx="11685069" cy="6410425"/>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409750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09A39E6F-5937-4F49-B82D-98E4B340A065}"/>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1AB5097B-4B20-4EDE-9C74-8D22E65B6813}"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0CFFFBFF-3460-4AC8-93D8-8149E26ED10F}"/>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DF63BD9-4392-4859-A41E-46CF60C0B912}"/>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B9599B45-7D5C-4333-97C3-DDCA85876168}" type="slidenum">
              <a:rPr lang="ja-JP" altLang="en-US"/>
              <a:pPr>
                <a:defRPr/>
              </a:pPr>
              <a:t>‹#›</a:t>
            </a:fld>
            <a:endParaRPr lang="ja-JP" altLang="en-US"/>
          </a:p>
        </p:txBody>
      </p:sp>
    </p:spTree>
    <p:extLst>
      <p:ext uri="{BB962C8B-B14F-4D97-AF65-F5344CB8AC3E}">
        <p14:creationId xmlns:p14="http://schemas.microsoft.com/office/powerpoint/2010/main" val="372171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1754351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9070937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32261120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647559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9"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1"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2684162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308835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3549585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5670395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35233192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18849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a:extLst>
              <a:ext uri="{FF2B5EF4-FFF2-40B4-BE49-F238E27FC236}">
                <a16:creationId xmlns:a16="http://schemas.microsoft.com/office/drawing/2014/main" id="{E2F8CB73-5991-4C4B-AC71-70A46FDC631D}"/>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998C665D-48FB-4745-9590-7B9EF71DDF1E}"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156D1CC4-6123-4EDA-88A1-F8538BDE34F9}"/>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CBBD1377-54D5-4575-BBE8-0E48A81AE21C}"/>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C92E678-3C1E-4EF1-8B4B-539A1D86CC5C}" type="slidenum">
              <a:rPr lang="ja-JP" altLang="en-US"/>
              <a:pPr>
                <a:defRPr/>
              </a:pPr>
              <a:t>‹#›</a:t>
            </a:fld>
            <a:endParaRPr lang="ja-JP" altLang="en-US"/>
          </a:p>
        </p:txBody>
      </p:sp>
    </p:spTree>
    <p:extLst>
      <p:ext uri="{BB962C8B-B14F-4D97-AF65-F5344CB8AC3E}">
        <p14:creationId xmlns:p14="http://schemas.microsoft.com/office/powerpoint/2010/main" val="3785032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1210078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pic>
        <p:nvPicPr>
          <p:cNvPr id="2" name="図 1" descr="背景パターン&#10;&#10;AI 生成コンテンツは誤りを含む可能性があります。">
            <a:extLst>
              <a:ext uri="{FF2B5EF4-FFF2-40B4-BE49-F238E27FC236}">
                <a16:creationId xmlns:a16="http://schemas.microsoft.com/office/drawing/2014/main" id="{78A2AA36-A991-9321-BD05-A3CDAEAFAFD9}"/>
              </a:ext>
            </a:extLst>
          </p:cNvPr>
          <p:cNvPicPr>
            <a:picLocks noChangeAspect="1"/>
          </p:cNvPicPr>
          <p:nvPr userDrawn="1"/>
        </p:nvPicPr>
        <p:blipFill>
          <a:blip r:embed="rId2">
            <a:extLst>
              <a:ext uri="{28A0092B-C50C-407E-A947-70E740481C1C}">
                <a14:useLocalDpi xmlns:a14="http://schemas.microsoft.com/office/drawing/2010/main" val="0"/>
              </a:ext>
            </a:extLst>
          </a:blip>
          <a:srcRect b="24965"/>
          <a:stretch>
            <a:fillRect/>
          </a:stretch>
        </p:blipFill>
        <p:spPr>
          <a:xfrm>
            <a:off x="1" y="0"/>
            <a:ext cx="12192000" cy="6858000"/>
          </a:xfrm>
          <a:prstGeom prst="rect">
            <a:avLst/>
          </a:prstGeom>
        </p:spPr>
      </p:pic>
    </p:spTree>
    <p:extLst>
      <p:ext uri="{BB962C8B-B14F-4D97-AF65-F5344CB8AC3E}">
        <p14:creationId xmlns:p14="http://schemas.microsoft.com/office/powerpoint/2010/main" val="134646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6"/>
            <a:ext cx="103632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6B8D93DC-213F-4D3B-8D24-740EB2BEF811}" type="slidenum">
              <a:rPr lang="en-US" altLang="ja-JP"/>
              <a:pPr>
                <a:defRPr/>
              </a:pPr>
              <a:t>‹#›</a:t>
            </a:fld>
            <a:endParaRPr lang="en-US" altLang="ja-JP"/>
          </a:p>
        </p:txBody>
      </p:sp>
    </p:spTree>
    <p:extLst>
      <p:ext uri="{BB962C8B-B14F-4D97-AF65-F5344CB8AC3E}">
        <p14:creationId xmlns:p14="http://schemas.microsoft.com/office/powerpoint/2010/main" val="2927831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7046D1F8-F9DB-46F6-A22D-5D8E64FF2D76}" type="slidenum">
              <a:rPr lang="en-US" altLang="ja-JP"/>
              <a:pPr>
                <a:defRPr/>
              </a:pPr>
              <a:t>‹#›</a:t>
            </a:fld>
            <a:endParaRPr lang="en-US" altLang="ja-JP"/>
          </a:p>
        </p:txBody>
      </p:sp>
    </p:spTree>
    <p:extLst>
      <p:ext uri="{BB962C8B-B14F-4D97-AF65-F5344CB8AC3E}">
        <p14:creationId xmlns:p14="http://schemas.microsoft.com/office/powerpoint/2010/main" val="32859407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11"/>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A2B93EAB-0AF7-4752-912C-6165AA26E973}" type="slidenum">
              <a:rPr lang="en-US" altLang="ja-JP"/>
              <a:pPr>
                <a:defRPr/>
              </a:pPr>
              <a:t>‹#›</a:t>
            </a:fld>
            <a:endParaRPr lang="en-US" altLang="ja-JP"/>
          </a:p>
        </p:txBody>
      </p:sp>
    </p:spTree>
    <p:extLst>
      <p:ext uri="{BB962C8B-B14F-4D97-AF65-F5344CB8AC3E}">
        <p14:creationId xmlns:p14="http://schemas.microsoft.com/office/powerpoint/2010/main" val="18243386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a:defRPr b="1"/>
            </a:lvl1pPr>
          </a:lstStyle>
          <a:p>
            <a:pPr>
              <a:defRPr/>
            </a:pPr>
            <a:endParaRPr lang="en-US" altLang="ja-JP"/>
          </a:p>
        </p:txBody>
      </p:sp>
      <p:sp>
        <p:nvSpPr>
          <p:cNvPr id="6"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EEEA77F7-6833-4342-AA7D-C18DCAFAAAA5}" type="slidenum">
              <a:rPr lang="en-US" altLang="ja-JP"/>
              <a:pPr>
                <a:defRPr/>
              </a:pPr>
              <a:t>‹#›</a:t>
            </a:fld>
            <a:endParaRPr lang="en-US" altLang="ja-JP"/>
          </a:p>
        </p:txBody>
      </p:sp>
    </p:spTree>
    <p:extLst>
      <p:ext uri="{BB962C8B-B14F-4D97-AF65-F5344CB8AC3E}">
        <p14:creationId xmlns:p14="http://schemas.microsoft.com/office/powerpoint/2010/main" val="4224043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p:txBody>
          <a:bodyPr/>
          <a:lstStyle>
            <a:lvl1pPr>
              <a:defRPr b="1"/>
            </a:lvl1pPr>
          </a:lstStyle>
          <a:p>
            <a:pPr>
              <a:defRPr/>
            </a:pPr>
            <a:endParaRPr lang="en-US" altLang="ja-JP"/>
          </a:p>
        </p:txBody>
      </p:sp>
      <p:sp>
        <p:nvSpPr>
          <p:cNvPr id="8"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9"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364CECD2-CE34-49B1-9B80-6F6692133A26}" type="slidenum">
              <a:rPr lang="en-US" altLang="ja-JP"/>
              <a:pPr>
                <a:defRPr/>
              </a:pPr>
              <a:t>‹#›</a:t>
            </a:fld>
            <a:endParaRPr lang="en-US" altLang="ja-JP"/>
          </a:p>
        </p:txBody>
      </p:sp>
    </p:spTree>
    <p:extLst>
      <p:ext uri="{BB962C8B-B14F-4D97-AF65-F5344CB8AC3E}">
        <p14:creationId xmlns:p14="http://schemas.microsoft.com/office/powerpoint/2010/main" val="21274438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p:txBody>
          <a:bodyPr/>
          <a:lstStyle>
            <a:lvl1pPr>
              <a:defRPr b="1"/>
            </a:lvl1pPr>
          </a:lstStyle>
          <a:p>
            <a:pPr>
              <a:defRPr/>
            </a:pPr>
            <a:endParaRPr lang="en-US" altLang="ja-JP"/>
          </a:p>
        </p:txBody>
      </p:sp>
      <p:sp>
        <p:nvSpPr>
          <p:cNvPr id="4"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AE8C26D4-2937-446D-A077-27B092E46F62}" type="slidenum">
              <a:rPr lang="en-US" altLang="ja-JP"/>
              <a:pPr>
                <a:defRPr/>
              </a:pPr>
              <a:t>‹#›</a:t>
            </a:fld>
            <a:endParaRPr lang="en-US" altLang="ja-JP"/>
          </a:p>
        </p:txBody>
      </p:sp>
    </p:spTree>
    <p:extLst>
      <p:ext uri="{BB962C8B-B14F-4D97-AF65-F5344CB8AC3E}">
        <p14:creationId xmlns:p14="http://schemas.microsoft.com/office/powerpoint/2010/main" val="10428195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b="1"/>
            </a:lvl1pPr>
          </a:lstStyle>
          <a:p>
            <a:pPr>
              <a:defRPr/>
            </a:pPr>
            <a:endParaRPr lang="en-US" altLang="ja-JP"/>
          </a:p>
        </p:txBody>
      </p:sp>
      <p:sp>
        <p:nvSpPr>
          <p:cNvPr id="3"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4"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49353AC2-6D64-4339-9755-6CB236A9831B}" type="slidenum">
              <a:rPr lang="en-US" altLang="ja-JP"/>
              <a:pPr>
                <a:defRPr/>
              </a:pPr>
              <a:t>‹#›</a:t>
            </a:fld>
            <a:endParaRPr lang="en-US" altLang="ja-JP"/>
          </a:p>
        </p:txBody>
      </p:sp>
    </p:spTree>
    <p:extLst>
      <p:ext uri="{BB962C8B-B14F-4D97-AF65-F5344CB8AC3E}">
        <p14:creationId xmlns:p14="http://schemas.microsoft.com/office/powerpoint/2010/main" val="34430896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6"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a:defRPr b="1"/>
            </a:lvl1pPr>
          </a:lstStyle>
          <a:p>
            <a:pPr>
              <a:defRPr/>
            </a:pPr>
            <a:endParaRPr lang="en-US" altLang="ja-JP"/>
          </a:p>
        </p:txBody>
      </p:sp>
      <p:sp>
        <p:nvSpPr>
          <p:cNvPr id="6"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FEB0A3D0-DD8D-4181-AEF1-4C6C4D87A6AE}" type="slidenum">
              <a:rPr lang="en-US" altLang="ja-JP"/>
              <a:pPr>
                <a:defRPr/>
              </a:pPr>
              <a:t>‹#›</a:t>
            </a:fld>
            <a:endParaRPr lang="en-US" altLang="ja-JP"/>
          </a:p>
        </p:txBody>
      </p:sp>
    </p:spTree>
    <p:extLst>
      <p:ext uri="{BB962C8B-B14F-4D97-AF65-F5344CB8AC3E}">
        <p14:creationId xmlns:p14="http://schemas.microsoft.com/office/powerpoint/2010/main" val="152510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a:extLst>
              <a:ext uri="{FF2B5EF4-FFF2-40B4-BE49-F238E27FC236}">
                <a16:creationId xmlns:a16="http://schemas.microsoft.com/office/drawing/2014/main" id="{43265F56-221A-48FF-8A92-2128555E8B23}"/>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76AFC0B8-0A16-4B15-BA88-650B70BC4A7C}" type="datetimeFigureOut">
              <a:rPr lang="ja-JP" altLang="en-US"/>
              <a:pPr>
                <a:defRPr/>
              </a:pPr>
              <a:t>2026/8/5</a:t>
            </a:fld>
            <a:endParaRPr lang="ja-JP" altLang="en-US"/>
          </a:p>
        </p:txBody>
      </p:sp>
      <p:sp>
        <p:nvSpPr>
          <p:cNvPr id="8" name="フッター プレースホルダ 7">
            <a:extLst>
              <a:ext uri="{FF2B5EF4-FFF2-40B4-BE49-F238E27FC236}">
                <a16:creationId xmlns:a16="http://schemas.microsoft.com/office/drawing/2014/main" id="{A20B62E1-84FC-4F08-891B-B7CC0A7A1E4B}"/>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9" name="スライド番号プレースホルダ 8">
            <a:extLst>
              <a:ext uri="{FF2B5EF4-FFF2-40B4-BE49-F238E27FC236}">
                <a16:creationId xmlns:a16="http://schemas.microsoft.com/office/drawing/2014/main" id="{A9E56061-D034-409A-8257-9DBEEC2FA8A0}"/>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8EE593C-E6CF-44A1-B26E-9AC51150CF5B}" type="slidenum">
              <a:rPr lang="ja-JP" altLang="en-US"/>
              <a:pPr>
                <a:defRPr/>
              </a:pPr>
              <a:t>‹#›</a:t>
            </a:fld>
            <a:endParaRPr lang="ja-JP" altLang="en-US"/>
          </a:p>
        </p:txBody>
      </p:sp>
    </p:spTree>
    <p:extLst>
      <p:ext uri="{BB962C8B-B14F-4D97-AF65-F5344CB8AC3E}">
        <p14:creationId xmlns:p14="http://schemas.microsoft.com/office/powerpoint/2010/main" val="30351660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a:defRPr b="1"/>
            </a:lvl1pPr>
          </a:lstStyle>
          <a:p>
            <a:pPr>
              <a:defRPr/>
            </a:pPr>
            <a:endParaRPr lang="en-US" altLang="ja-JP"/>
          </a:p>
        </p:txBody>
      </p:sp>
      <p:sp>
        <p:nvSpPr>
          <p:cNvPr id="6"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23346910-6763-461A-9C61-DEB4FECCB4CE}" type="slidenum">
              <a:rPr lang="en-US" altLang="ja-JP"/>
              <a:pPr>
                <a:defRPr/>
              </a:pPr>
              <a:t>‹#›</a:t>
            </a:fld>
            <a:endParaRPr lang="en-US" altLang="ja-JP"/>
          </a:p>
        </p:txBody>
      </p:sp>
    </p:spTree>
    <p:extLst>
      <p:ext uri="{BB962C8B-B14F-4D97-AF65-F5344CB8AC3E}">
        <p14:creationId xmlns:p14="http://schemas.microsoft.com/office/powerpoint/2010/main" val="19366821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86D1D980-53B8-49E0-8F5A-F0F44975BF32}" type="slidenum">
              <a:rPr lang="en-US" altLang="ja-JP"/>
              <a:pPr>
                <a:defRPr/>
              </a:pPr>
              <a:t>‹#›</a:t>
            </a:fld>
            <a:endParaRPr lang="en-US" altLang="ja-JP"/>
          </a:p>
        </p:txBody>
      </p:sp>
    </p:spTree>
    <p:extLst>
      <p:ext uri="{BB962C8B-B14F-4D97-AF65-F5344CB8AC3E}">
        <p14:creationId xmlns:p14="http://schemas.microsoft.com/office/powerpoint/2010/main" val="9403929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9"/>
            <a:ext cx="27432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49"/>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898EB203-002E-4271-9904-45A999F92F0D}" type="slidenum">
              <a:rPr lang="en-US" altLang="ja-JP"/>
              <a:pPr>
                <a:defRPr/>
              </a:pPr>
              <a:t>‹#›</a:t>
            </a:fld>
            <a:endParaRPr lang="en-US" altLang="ja-JP"/>
          </a:p>
        </p:txBody>
      </p:sp>
    </p:spTree>
    <p:extLst>
      <p:ext uri="{BB962C8B-B14F-4D97-AF65-F5344CB8AC3E}">
        <p14:creationId xmlns:p14="http://schemas.microsoft.com/office/powerpoint/2010/main" val="38652161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chart" preserve="1">
  <p:cSld name="タイトルとグラフ">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グラフ プレースホルダ 2"/>
          <p:cNvSpPr>
            <a:spLocks noGrp="1"/>
          </p:cNvSpPr>
          <p:nvPr>
            <p:ph type="chart" idx="1"/>
          </p:nvPr>
        </p:nvSpPr>
        <p:spPr>
          <a:xfrm>
            <a:off x="609600" y="1600206"/>
            <a:ext cx="10972800" cy="4525963"/>
          </a:xfrm>
        </p:spPr>
        <p:txBody>
          <a:bodyPr/>
          <a:lstStyle/>
          <a:p>
            <a:pPr lvl="0"/>
            <a:endParaRPr lang="ja-JP" altLang="en-US" noProof="0"/>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5315ECBD-401A-4FA3-8E73-BCD7492A6DE1}" type="slidenum">
              <a:rPr lang="en-US" altLang="ja-JP"/>
              <a:pPr>
                <a:defRPr/>
              </a:pPr>
              <a:t>‹#›</a:t>
            </a:fld>
            <a:endParaRPr lang="en-US" altLang="ja-JP"/>
          </a:p>
        </p:txBody>
      </p:sp>
    </p:spTree>
    <p:extLst>
      <p:ext uri="{BB962C8B-B14F-4D97-AF65-F5344CB8AC3E}">
        <p14:creationId xmlns:p14="http://schemas.microsoft.com/office/powerpoint/2010/main" val="13802303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09600" y="274649"/>
            <a:ext cx="10972800" cy="5851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p:txBody>
          <a:bodyPr/>
          <a:lstStyle>
            <a:lvl1pPr>
              <a:defRPr b="1"/>
            </a:lvl1pPr>
          </a:lstStyle>
          <a:p>
            <a:pPr>
              <a:defRPr/>
            </a:pPr>
            <a:endParaRPr lang="en-US" altLang="ja-JP"/>
          </a:p>
        </p:txBody>
      </p:sp>
      <p:sp>
        <p:nvSpPr>
          <p:cNvPr id="4"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852DD59A-CB32-4A2D-A5CF-0E9B6B1ACD75}" type="slidenum">
              <a:rPr lang="en-US" altLang="ja-JP"/>
              <a:pPr>
                <a:defRPr/>
              </a:pPr>
              <a:t>‹#›</a:t>
            </a:fld>
            <a:endParaRPr lang="en-US" altLang="ja-JP"/>
          </a:p>
        </p:txBody>
      </p:sp>
    </p:spTree>
    <p:extLst>
      <p:ext uri="{BB962C8B-B14F-4D97-AF65-F5344CB8AC3E}">
        <p14:creationId xmlns:p14="http://schemas.microsoft.com/office/powerpoint/2010/main" val="20065386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Chart" preserve="1">
  <p:cSld name="タイトル、テキスト、グラフ">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609600" y="1600206"/>
            <a:ext cx="53848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グラフ プレースホルダ 3"/>
          <p:cNvSpPr>
            <a:spLocks noGrp="1"/>
          </p:cNvSpPr>
          <p:nvPr>
            <p:ph type="chart" sz="half" idx="2"/>
          </p:nvPr>
        </p:nvSpPr>
        <p:spPr>
          <a:xfrm>
            <a:off x="6197600" y="1600206"/>
            <a:ext cx="5384800" cy="4525963"/>
          </a:xfrm>
        </p:spPr>
        <p:txBody>
          <a:bodyPr/>
          <a:lstStyle/>
          <a:p>
            <a:pPr lvl="0"/>
            <a:endParaRPr lang="ja-JP" altLang="en-US" noProof="0"/>
          </a:p>
        </p:txBody>
      </p:sp>
      <p:sp>
        <p:nvSpPr>
          <p:cNvPr id="5" name="Rectangle 4"/>
          <p:cNvSpPr>
            <a:spLocks noGrp="1" noChangeArrowheads="1"/>
          </p:cNvSpPr>
          <p:nvPr>
            <p:ph type="dt" sz="half" idx="10"/>
          </p:nvPr>
        </p:nvSpPr>
        <p:spPr/>
        <p:txBody>
          <a:bodyPr/>
          <a:lstStyle>
            <a:lvl1pPr>
              <a:defRPr b="1"/>
            </a:lvl1pPr>
          </a:lstStyle>
          <a:p>
            <a:pPr>
              <a:defRPr/>
            </a:pPr>
            <a:endParaRPr lang="en-US" altLang="ja-JP"/>
          </a:p>
        </p:txBody>
      </p:sp>
      <p:sp>
        <p:nvSpPr>
          <p:cNvPr id="6"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EF4A36C5-AEDA-4B1E-93DD-4F1AC373075A}" type="slidenum">
              <a:rPr lang="en-US" altLang="ja-JP"/>
              <a:pPr>
                <a:defRPr/>
              </a:pPr>
              <a:t>‹#›</a:t>
            </a:fld>
            <a:endParaRPr lang="en-US" altLang="ja-JP"/>
          </a:p>
        </p:txBody>
      </p:sp>
    </p:spTree>
    <p:extLst>
      <p:ext uri="{BB962C8B-B14F-4D97-AF65-F5344CB8AC3E}">
        <p14:creationId xmlns:p14="http://schemas.microsoft.com/office/powerpoint/2010/main" val="12050609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609600" y="1600206"/>
            <a:ext cx="10972800" cy="4525963"/>
          </a:xfrm>
        </p:spPr>
        <p:txBody>
          <a:bodyPr/>
          <a:lstStyle/>
          <a:p>
            <a:pPr lvl="0"/>
            <a:endParaRPr lang="ja-JP" altLang="en-US" noProof="0"/>
          </a:p>
        </p:txBody>
      </p:sp>
      <p:sp>
        <p:nvSpPr>
          <p:cNvPr id="4" name="Rectangle 4"/>
          <p:cNvSpPr>
            <a:spLocks noGrp="1" noChangeArrowheads="1"/>
          </p:cNvSpPr>
          <p:nvPr>
            <p:ph type="dt" sz="half" idx="10"/>
          </p:nvPr>
        </p:nvSpPr>
        <p:spPr/>
        <p:txBody>
          <a:bodyPr/>
          <a:lstStyle>
            <a:lvl1pPr>
              <a:defRPr b="1"/>
            </a:lvl1pPr>
          </a:lstStyle>
          <a:p>
            <a:pPr>
              <a:defRPr/>
            </a:pPr>
            <a:endParaRPr lang="en-US" altLang="ja-JP"/>
          </a:p>
        </p:txBody>
      </p:sp>
      <p:sp>
        <p:nvSpPr>
          <p:cNvPr id="5" name="Rectangle 5"/>
          <p:cNvSpPr>
            <a:spLocks noGrp="1" noChangeArrowheads="1"/>
          </p:cNvSpPr>
          <p:nvPr>
            <p:ph type="ftr" sz="quarter" idx="11"/>
          </p:nvPr>
        </p:nvSpPr>
        <p:spPr/>
        <p:txBody>
          <a:bodyPr/>
          <a:lstStyle>
            <a:lvl1pPr>
              <a:defRPr b="1"/>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b="1">
                <a:ea typeface="ＭＳ Ｐゴシック" pitchFamily="50" charset="-128"/>
              </a:defRPr>
            </a:lvl1pPr>
          </a:lstStyle>
          <a:p>
            <a:pPr>
              <a:defRPr/>
            </a:pPr>
            <a:fld id="{59BFDAB3-4532-4FAD-8AAE-B6BD31EBBC6B}" type="slidenum">
              <a:rPr lang="en-US" altLang="ja-JP"/>
              <a:pPr>
                <a:defRPr/>
              </a:pPr>
              <a:t>‹#›</a:t>
            </a:fld>
            <a:endParaRPr lang="en-US" altLang="ja-JP"/>
          </a:p>
        </p:txBody>
      </p:sp>
    </p:spTree>
    <p:extLst>
      <p:ext uri="{BB962C8B-B14F-4D97-AF65-F5344CB8AC3E}">
        <p14:creationId xmlns:p14="http://schemas.microsoft.com/office/powerpoint/2010/main" val="35253869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283636" y="161925"/>
            <a:ext cx="11540067" cy="889000"/>
          </a:xfrm>
          <a:prstGeom prst="rect">
            <a:avLst/>
          </a:prstGeom>
        </p:spPr>
        <p:txBody>
          <a:bodyPr>
            <a:normAutofit/>
          </a:bodyPr>
          <a:lstStyle>
            <a:lvl1pPr>
              <a:defRPr sz="3600">
                <a:solidFill>
                  <a:srgbClr val="7030A0"/>
                </a:solidFill>
              </a:defRPr>
            </a:lvl1pPr>
          </a:lstStyle>
          <a:p>
            <a:r>
              <a:rPr lang="ja-JP" altLang="en-US" dirty="0"/>
              <a:t>マスタ タイトルの書式設定</a:t>
            </a:r>
          </a:p>
        </p:txBody>
      </p:sp>
      <p:sp>
        <p:nvSpPr>
          <p:cNvPr id="3" name="スライド番号プレースホルダ 5"/>
          <p:cNvSpPr>
            <a:spLocks noGrp="1"/>
          </p:cNvSpPr>
          <p:nvPr>
            <p:ph type="sldNum" sz="quarter" idx="10"/>
          </p:nvPr>
        </p:nvSpPr>
        <p:spPr>
          <a:xfrm>
            <a:off x="0" y="6492886"/>
            <a:ext cx="2844800" cy="365125"/>
          </a:xfrm>
        </p:spPr>
        <p:txBody>
          <a:bodyPr/>
          <a:lstStyle>
            <a:lvl1pPr>
              <a:defRPr b="1"/>
            </a:lvl1pPr>
          </a:lstStyle>
          <a:p>
            <a:pPr>
              <a:defRPr/>
            </a:pPr>
            <a:fld id="{C4A68FC0-8F2B-4807-A7BB-873561A8BE0A}" type="slidenum">
              <a:rPr lang="ja-JP" altLang="en-US"/>
              <a:pPr>
                <a:defRPr/>
              </a:pPr>
              <a:t>‹#›</a:t>
            </a:fld>
            <a:endParaRPr lang="en-US" altLang="ja-JP"/>
          </a:p>
        </p:txBody>
      </p:sp>
    </p:spTree>
    <p:extLst>
      <p:ext uri="{BB962C8B-B14F-4D97-AF65-F5344CB8AC3E}">
        <p14:creationId xmlns:p14="http://schemas.microsoft.com/office/powerpoint/2010/main" val="38050976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表紙">
    <p:spTree>
      <p:nvGrpSpPr>
        <p:cNvPr id="1" name=""/>
        <p:cNvGrpSpPr/>
        <p:nvPr/>
      </p:nvGrpSpPr>
      <p:grpSpPr>
        <a:xfrm>
          <a:off x="0" y="0"/>
          <a:ext cx="0" cy="0"/>
          <a:chOff x="0" y="0"/>
          <a:chExt cx="0" cy="0"/>
        </a:xfrm>
      </p:grpSpPr>
      <p:sp>
        <p:nvSpPr>
          <p:cNvPr id="2" name="タイトル 1"/>
          <p:cNvSpPr>
            <a:spLocks noGrp="1"/>
          </p:cNvSpPr>
          <p:nvPr>
            <p:ph type="ctrTitle"/>
          </p:nvPr>
        </p:nvSpPr>
        <p:spPr>
          <a:xfrm>
            <a:off x="480000" y="2622228"/>
            <a:ext cx="11232000" cy="923330"/>
          </a:xfrm>
          <a:prstGeom prst="rect">
            <a:avLst/>
          </a:prstGeom>
        </p:spPr>
        <p:txBody>
          <a:bodyPr lIns="0" rIns="0">
            <a:spAutoFit/>
          </a:bodyPr>
          <a:lstStyle>
            <a:lvl1pPr algn="ctr">
              <a:defRPr sz="5400" baseline="0">
                <a:latin typeface="Arial" pitchFamily="34" charset="0"/>
                <a:ea typeface="ＭＳ Ｐゴシック" pitchFamily="50" charset="-128"/>
              </a:defRPr>
            </a:lvl1pPr>
          </a:lstStyle>
          <a:p>
            <a:r>
              <a:rPr kumimoji="1" lang="ja-JP" altLang="en-US" dirty="0"/>
              <a:t>マスター タイトルの書式設定</a:t>
            </a:r>
          </a:p>
        </p:txBody>
      </p:sp>
      <p:sp>
        <p:nvSpPr>
          <p:cNvPr id="6" name="正方形/長方形 5"/>
          <p:cNvSpPr/>
          <p:nvPr userDrawn="1"/>
        </p:nvSpPr>
        <p:spPr>
          <a:xfrm>
            <a:off x="480000" y="4085472"/>
            <a:ext cx="11232000" cy="72000"/>
          </a:xfrm>
          <a:prstGeom prst="rect">
            <a:avLst/>
          </a:prstGeom>
          <a:gradFill flip="none" rotWithShape="1">
            <a:gsLst>
              <a:gs pos="99583">
                <a:schemeClr val="bg1">
                  <a:alpha val="0"/>
                </a:schemeClr>
              </a:gs>
              <a:gs pos="50000">
                <a:srgbClr val="0062AC"/>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800" dirty="0"/>
          </a:p>
        </p:txBody>
      </p:sp>
      <p:sp>
        <p:nvSpPr>
          <p:cNvPr id="4" name="テキスト ボックス 3">
            <a:extLst>
              <a:ext uri="{FF2B5EF4-FFF2-40B4-BE49-F238E27FC236}">
                <a16:creationId xmlns:a16="http://schemas.microsoft.com/office/drawing/2014/main" id="{03943DB0-975A-A692-6A69-B8065E29ADD6}"/>
              </a:ext>
            </a:extLst>
          </p:cNvPr>
          <p:cNvSpPr txBox="1"/>
          <p:nvPr userDrawn="1"/>
        </p:nvSpPr>
        <p:spPr>
          <a:xfrm>
            <a:off x="11512014" y="6623541"/>
            <a:ext cx="678391" cy="230832"/>
          </a:xfrm>
          <a:prstGeom prst="rect">
            <a:avLst/>
          </a:prstGeom>
          <a:noFill/>
        </p:spPr>
        <p:txBody>
          <a:bodyPr wrap="none" rtlCol="0" anchor="b">
            <a:spAutoFit/>
          </a:bodyPr>
          <a:lstStyle/>
          <a:p>
            <a:pPr algn="r"/>
            <a:r>
              <a:rPr kumimoji="1" lang="en-US" altLang="ja-JP" sz="900" dirty="0"/>
              <a:t>JP-54588</a:t>
            </a:r>
            <a:endParaRPr lang="en-US" altLang="ja-JP" sz="900" b="0" i="0" dirty="0">
              <a:effectLst/>
            </a:endParaRPr>
          </a:p>
        </p:txBody>
      </p:sp>
    </p:spTree>
    <p:extLst>
      <p:ext uri="{BB962C8B-B14F-4D97-AF65-F5344CB8AC3E}">
        <p14:creationId xmlns:p14="http://schemas.microsoft.com/office/powerpoint/2010/main" val="31551283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中扉">
    <p:spTree>
      <p:nvGrpSpPr>
        <p:cNvPr id="1" name=""/>
        <p:cNvGrpSpPr/>
        <p:nvPr/>
      </p:nvGrpSpPr>
      <p:grpSpPr>
        <a:xfrm>
          <a:off x="0" y="0"/>
          <a:ext cx="0" cy="0"/>
          <a:chOff x="0" y="0"/>
          <a:chExt cx="0" cy="0"/>
        </a:xfrm>
      </p:grpSpPr>
      <p:sp>
        <p:nvSpPr>
          <p:cNvPr id="2" name="タイトル 1"/>
          <p:cNvSpPr>
            <a:spLocks noGrp="1"/>
          </p:cNvSpPr>
          <p:nvPr>
            <p:ph type="ctrTitle"/>
          </p:nvPr>
        </p:nvSpPr>
        <p:spPr>
          <a:xfrm>
            <a:off x="480000" y="1598936"/>
            <a:ext cx="11232000" cy="1470025"/>
          </a:xfrm>
          <a:prstGeom prst="rect">
            <a:avLst/>
          </a:prstGeom>
        </p:spPr>
        <p:txBody>
          <a:bodyPr lIns="0" rIns="0">
            <a:normAutofit/>
          </a:bodyPr>
          <a:lstStyle>
            <a:lvl1pPr algn="ctr">
              <a:defRPr sz="4400"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480000" y="3140960"/>
            <a:ext cx="11232000" cy="1468800"/>
          </a:xfrm>
          <a:prstGeom prst="rect">
            <a:avLst/>
          </a:prstGeom>
        </p:spPr>
        <p:txBody>
          <a:bodyPr lIns="0" rIns="0" anchor="ctr">
            <a:normAutofit/>
          </a:bodyPr>
          <a:lstStyle>
            <a:lvl1pPr marL="0" indent="0" algn="ctr" defTabSz="914400" rtl="0" eaLnBrk="1" latinLnBrk="0" hangingPunct="1">
              <a:spcBef>
                <a:spcPct val="0"/>
              </a:spcBef>
              <a:buNone/>
              <a:defRPr kumimoji="1" lang="ja-JP" altLang="en-US" sz="3200" kern="1200" dirty="0">
                <a:solidFill>
                  <a:schemeClr val="tx1"/>
                </a:solidFill>
                <a:latin typeface="+mn-lt"/>
                <a:ea typeface="+mn-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8" name="正方形/長方形 7"/>
          <p:cNvSpPr/>
          <p:nvPr userDrawn="1"/>
        </p:nvSpPr>
        <p:spPr>
          <a:xfrm>
            <a:off x="480000" y="3068960"/>
            <a:ext cx="11232000" cy="72000"/>
          </a:xfrm>
          <a:prstGeom prst="rect">
            <a:avLst/>
          </a:prstGeom>
          <a:gradFill flip="none" rotWithShape="1">
            <a:gsLst>
              <a:gs pos="99583">
                <a:schemeClr val="bg1">
                  <a:alpha val="0"/>
                </a:schemeClr>
              </a:gs>
              <a:gs pos="50000">
                <a:srgbClr val="0062AC"/>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800" dirty="0"/>
          </a:p>
        </p:txBody>
      </p:sp>
    </p:spTree>
    <p:extLst>
      <p:ext uri="{BB962C8B-B14F-4D97-AF65-F5344CB8AC3E}">
        <p14:creationId xmlns:p14="http://schemas.microsoft.com/office/powerpoint/2010/main" val="300563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a:extLst>
              <a:ext uri="{FF2B5EF4-FFF2-40B4-BE49-F238E27FC236}">
                <a16:creationId xmlns:a16="http://schemas.microsoft.com/office/drawing/2014/main" id="{B940CE50-5C38-4893-9159-303CD47B694B}"/>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50F2C267-04CD-4786-815C-7CE4E59942A8}" type="datetimeFigureOut">
              <a:rPr lang="ja-JP" altLang="en-US"/>
              <a:pPr>
                <a:defRPr/>
              </a:pPr>
              <a:t>2026/8/5</a:t>
            </a:fld>
            <a:endParaRPr lang="ja-JP" altLang="en-US"/>
          </a:p>
        </p:txBody>
      </p:sp>
      <p:sp>
        <p:nvSpPr>
          <p:cNvPr id="4" name="フッター プレースホルダ 3">
            <a:extLst>
              <a:ext uri="{FF2B5EF4-FFF2-40B4-BE49-F238E27FC236}">
                <a16:creationId xmlns:a16="http://schemas.microsoft.com/office/drawing/2014/main" id="{AB5660E7-AF6C-4D1D-82F4-37B53B1E276A}"/>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5" name="スライド番号プレースホルダ 4">
            <a:extLst>
              <a:ext uri="{FF2B5EF4-FFF2-40B4-BE49-F238E27FC236}">
                <a16:creationId xmlns:a16="http://schemas.microsoft.com/office/drawing/2014/main" id="{F3970EFB-D71F-4D1E-BF64-DA8F0DD9E810}"/>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47EEF91D-961C-4CE0-9096-BA50A54CDB39}" type="slidenum">
              <a:rPr lang="ja-JP" altLang="en-US"/>
              <a:pPr>
                <a:defRPr/>
              </a:pPr>
              <a:t>‹#›</a:t>
            </a:fld>
            <a:endParaRPr lang="ja-JP" altLang="en-US"/>
          </a:p>
        </p:txBody>
      </p:sp>
    </p:spTree>
    <p:extLst>
      <p:ext uri="{BB962C8B-B14F-4D97-AF65-F5344CB8AC3E}">
        <p14:creationId xmlns:p14="http://schemas.microsoft.com/office/powerpoint/2010/main" val="7206990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23899" y="108008"/>
            <a:ext cx="11468101" cy="871200"/>
          </a:xfrm>
          <a:prstGeom prst="rect">
            <a:avLst/>
          </a:prstGeom>
        </p:spPr>
        <p:txBody>
          <a:bodyPr/>
          <a:lstStyle>
            <a:lvl1pPr>
              <a:defRPr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480000" y="1268761"/>
            <a:ext cx="11232000" cy="4525963"/>
          </a:xfrm>
          <a:prstGeom prst="rect">
            <a:avLst/>
          </a:prstGeom>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10"/>
          </p:nvPr>
        </p:nvSpPr>
        <p:spPr>
          <a:xfrm>
            <a:off x="0" y="6492876"/>
            <a:ext cx="2844800" cy="365125"/>
          </a:xfrm>
          <a:prstGeom prst="rect">
            <a:avLst/>
          </a:prstGeom>
        </p:spPr>
        <p:txBody>
          <a:bodyPr vert="horz" lIns="91440" tIns="45720" rIns="91440" bIns="45720" rtlCol="0" anchor="b"/>
          <a:lstStyle>
            <a:lvl1pPr marL="0" algn="l" defTabSz="914400" rtl="0" eaLnBrk="1" latinLnBrk="0" hangingPunct="1">
              <a:defRPr kumimoji="1" lang="en-US" altLang="ja-JP" sz="1050" kern="1200" smtClean="0">
                <a:solidFill>
                  <a:prstClr val="black"/>
                </a:solidFill>
                <a:latin typeface="+mn-lt"/>
                <a:ea typeface="+mn-ea"/>
                <a:cs typeface="+mn-cs"/>
              </a:defRPr>
            </a:lvl1pPr>
          </a:lstStyle>
          <a:p>
            <a:fld id="{A64FACBE-1E45-4878-A4AA-C0E201FCCE16}" type="slidenum">
              <a:rPr lang="en-US" altLang="ja-JP" smtClean="0"/>
              <a:pPr/>
              <a:t>‹#›</a:t>
            </a:fld>
            <a:endParaRPr lang="ja-JP" altLang="en-US"/>
          </a:p>
        </p:txBody>
      </p:sp>
      <p:sp>
        <p:nvSpPr>
          <p:cNvPr id="5" name="テキスト ボックス 4">
            <a:extLst>
              <a:ext uri="{FF2B5EF4-FFF2-40B4-BE49-F238E27FC236}">
                <a16:creationId xmlns:a16="http://schemas.microsoft.com/office/drawing/2014/main" id="{E3C42FDC-5A48-858E-B965-852CA18CBAD4}"/>
              </a:ext>
            </a:extLst>
          </p:cNvPr>
          <p:cNvSpPr txBox="1"/>
          <p:nvPr userDrawn="1"/>
        </p:nvSpPr>
        <p:spPr>
          <a:xfrm>
            <a:off x="11512014" y="6623541"/>
            <a:ext cx="678391" cy="230832"/>
          </a:xfrm>
          <a:prstGeom prst="rect">
            <a:avLst/>
          </a:prstGeom>
          <a:noFill/>
        </p:spPr>
        <p:txBody>
          <a:bodyPr wrap="none" rtlCol="0" anchor="b">
            <a:spAutoFit/>
          </a:bodyPr>
          <a:lstStyle/>
          <a:p>
            <a:pPr algn="r"/>
            <a:r>
              <a:rPr kumimoji="1" lang="en-US" altLang="ja-JP" sz="900" dirty="0"/>
              <a:t>JP-54588</a:t>
            </a:r>
            <a:endParaRPr lang="en-US" altLang="ja-JP" sz="900" b="0" i="0" dirty="0">
              <a:effectLst/>
            </a:endParaRPr>
          </a:p>
        </p:txBody>
      </p:sp>
    </p:spTree>
    <p:extLst>
      <p:ext uri="{BB962C8B-B14F-4D97-AF65-F5344CB8AC3E}">
        <p14:creationId xmlns:p14="http://schemas.microsoft.com/office/powerpoint/2010/main" val="35153591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67FC5A1D-86B2-4449-894C-E98BEC9FE6D7}"/>
              </a:ext>
            </a:extLst>
          </p:cNvPr>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0" name="think-cell スライド" r:id="rId4" imgW="415" imgH="416" progId="TCLayout.ActiveDocument.1">
                  <p:embed/>
                </p:oleObj>
              </mc:Choice>
              <mc:Fallback>
                <p:oleObj name="think-cell スライド" r:id="rId4" imgW="415" imgH="416" progId="TCLayout.ActiveDocument.1">
                  <p:embed/>
                  <p:pic>
                    <p:nvPicPr>
                      <p:cNvPr id="4" name="オブジェクト 3" hidden="1">
                        <a:extLst>
                          <a:ext uri="{FF2B5EF4-FFF2-40B4-BE49-F238E27FC236}">
                            <a16:creationId xmlns:a16="http://schemas.microsoft.com/office/drawing/2014/main" id="{67FC5A1D-86B2-4449-894C-E98BEC9FE6D7}"/>
                          </a:ext>
                        </a:extLst>
                      </p:cNvPr>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タイトル 1"/>
          <p:cNvSpPr>
            <a:spLocks noGrp="1"/>
          </p:cNvSpPr>
          <p:nvPr>
            <p:ph type="title"/>
          </p:nvPr>
        </p:nvSpPr>
        <p:spPr>
          <a:xfrm>
            <a:off x="723899" y="108008"/>
            <a:ext cx="11468101" cy="871200"/>
          </a:xfrm>
          <a:prstGeom prst="rect">
            <a:avLst/>
          </a:prstGeom>
        </p:spPr>
        <p:txBody>
          <a:bodyPr/>
          <a:lstStyle>
            <a:lvl1pPr>
              <a:defRPr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スライド番号プレースホルダー 2"/>
          <p:cNvSpPr>
            <a:spLocks noGrp="1"/>
          </p:cNvSpPr>
          <p:nvPr>
            <p:ph type="sldNum" sz="quarter" idx="10"/>
          </p:nvPr>
        </p:nvSpPr>
        <p:spPr>
          <a:xfrm>
            <a:off x="0" y="6492876"/>
            <a:ext cx="2844800" cy="365125"/>
          </a:xfrm>
          <a:prstGeom prst="rect">
            <a:avLst/>
          </a:prstGeom>
        </p:spPr>
        <p:txBody>
          <a:bodyPr vert="horz" lIns="91440" tIns="45720" rIns="91440" bIns="45720" rtlCol="0" anchor="b"/>
          <a:lstStyle>
            <a:lvl1pPr marL="0" algn="l" defTabSz="914400" rtl="0" eaLnBrk="1" latinLnBrk="0" hangingPunct="1">
              <a:defRPr kumimoji="1" lang="en-US" altLang="ja-JP" sz="1050" kern="1200" smtClean="0">
                <a:solidFill>
                  <a:prstClr val="black"/>
                </a:solidFill>
                <a:latin typeface="+mn-lt"/>
                <a:ea typeface="+mn-ea"/>
                <a:cs typeface="+mn-cs"/>
              </a:defRPr>
            </a:lvl1pPr>
          </a:lstStyle>
          <a:p>
            <a:fld id="{A64FACBE-1E45-4878-A4AA-C0E201FCCE16}" type="slidenum">
              <a:rPr lang="en-US" altLang="ja-JP" smtClean="0"/>
              <a:pPr/>
              <a:t>‹#›</a:t>
            </a:fld>
            <a:endParaRPr lang="ja-JP" altLang="en-US"/>
          </a:p>
        </p:txBody>
      </p:sp>
      <p:sp>
        <p:nvSpPr>
          <p:cNvPr id="5" name="テキスト ボックス 4">
            <a:extLst>
              <a:ext uri="{FF2B5EF4-FFF2-40B4-BE49-F238E27FC236}">
                <a16:creationId xmlns:a16="http://schemas.microsoft.com/office/drawing/2014/main" id="{2754131A-785F-4724-743C-CBA4936D7565}"/>
              </a:ext>
            </a:extLst>
          </p:cNvPr>
          <p:cNvSpPr txBox="1"/>
          <p:nvPr userDrawn="1"/>
        </p:nvSpPr>
        <p:spPr>
          <a:xfrm>
            <a:off x="11512014" y="6623541"/>
            <a:ext cx="678391" cy="230832"/>
          </a:xfrm>
          <a:prstGeom prst="rect">
            <a:avLst/>
          </a:prstGeom>
          <a:noFill/>
        </p:spPr>
        <p:txBody>
          <a:bodyPr wrap="none" rtlCol="0" anchor="b">
            <a:spAutoFit/>
          </a:bodyPr>
          <a:lstStyle/>
          <a:p>
            <a:pPr algn="r"/>
            <a:r>
              <a:rPr kumimoji="1" lang="en-US" altLang="ja-JP" sz="900" dirty="0"/>
              <a:t>JP-54588</a:t>
            </a:r>
            <a:endParaRPr lang="en-US" altLang="ja-JP" sz="900" b="0" i="0" dirty="0">
              <a:effectLst/>
            </a:endParaRPr>
          </a:p>
        </p:txBody>
      </p:sp>
    </p:spTree>
    <p:extLst>
      <p:ext uri="{BB962C8B-B14F-4D97-AF65-F5344CB8AC3E}">
        <p14:creationId xmlns:p14="http://schemas.microsoft.com/office/powerpoint/2010/main" val="12040202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3E86CAA-B8B1-0AB9-C9AF-9F1D64085176}"/>
              </a:ext>
            </a:extLst>
          </p:cNvPr>
          <p:cNvSpPr txBox="1"/>
          <p:nvPr userDrawn="1"/>
        </p:nvSpPr>
        <p:spPr>
          <a:xfrm>
            <a:off x="11512014" y="6623541"/>
            <a:ext cx="678391" cy="230832"/>
          </a:xfrm>
          <a:prstGeom prst="rect">
            <a:avLst/>
          </a:prstGeom>
          <a:noFill/>
        </p:spPr>
        <p:txBody>
          <a:bodyPr wrap="none" rtlCol="0" anchor="b">
            <a:spAutoFit/>
          </a:bodyPr>
          <a:lstStyle/>
          <a:p>
            <a:pPr algn="r"/>
            <a:r>
              <a:rPr kumimoji="1" lang="en-US" altLang="ja-JP" sz="900" dirty="0"/>
              <a:t>JP-54588</a:t>
            </a:r>
            <a:endParaRPr lang="en-US" altLang="ja-JP" sz="900" b="0" i="0" dirty="0">
              <a:effectLst/>
            </a:endParaRPr>
          </a:p>
        </p:txBody>
      </p:sp>
    </p:spTree>
    <p:extLst>
      <p:ext uri="{BB962C8B-B14F-4D97-AF65-F5344CB8AC3E}">
        <p14:creationId xmlns:p14="http://schemas.microsoft.com/office/powerpoint/2010/main" val="32618515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316801" y="192000"/>
            <a:ext cx="11040000" cy="672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316087" y="1552691"/>
            <a:ext cx="9364951" cy="4229521"/>
          </a:xfrm>
          <a:prstGeom prst="rect">
            <a:avLst/>
          </a:prstGeom>
        </p:spPr>
        <p:txBody>
          <a:bodyPr vert="horz"/>
          <a:lstStyle>
            <a:lvl1pPr marL="0" indent="0">
              <a:spcBef>
                <a:spcPts val="0"/>
              </a:spcBef>
              <a:buNone/>
              <a:defRPr sz="2400" baseline="0">
                <a:solidFill>
                  <a:schemeClr val="tx1"/>
                </a:solidFill>
                <a:latin typeface="Arial" pitchFamily="34" charset="0"/>
                <a:cs typeface="Arial" pitchFamily="34" charset="0"/>
              </a:defRPr>
            </a:lvl1pPr>
            <a:lvl2pPr marL="457166" indent="0">
              <a:buNone/>
              <a:defRPr sz="2400"/>
            </a:lvl2pPr>
            <a:lvl3pPr marL="914333" indent="0">
              <a:buNone/>
              <a:defRPr sz="2400"/>
            </a:lvl3pPr>
            <a:lvl4pPr marL="1371498" indent="0">
              <a:buNone/>
              <a:defRPr sz="2400"/>
            </a:lvl4pPr>
            <a:lvl5pPr marL="1828664" indent="0">
              <a:buNone/>
              <a:defRPr sz="2400"/>
            </a:lvl5pPr>
          </a:lstStyle>
          <a:p>
            <a:pPr lvl="0"/>
            <a:r>
              <a:rPr lang="en-GB" noProof="0" dirty="0"/>
              <a:t>Click to add introduction text</a:t>
            </a:r>
          </a:p>
        </p:txBody>
      </p:sp>
      <p:sp>
        <p:nvSpPr>
          <p:cNvPr id="7"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18616729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7985" y="82842"/>
            <a:ext cx="12000284" cy="681863"/>
          </a:xfrm>
          <a:prstGeom prst="rect">
            <a:avLst/>
          </a:prstGeom>
        </p:spPr>
        <p:txBody>
          <a:bodyPr/>
          <a:lstStyle>
            <a:lvl1pPr>
              <a:defRPr baseline="0">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7" name="スライド番号プレースホルダー 6"/>
          <p:cNvSpPr>
            <a:spLocks noGrp="1"/>
          </p:cNvSpPr>
          <p:nvPr>
            <p:ph type="sldNum" sz="quarter" idx="10"/>
          </p:nvPr>
        </p:nvSpPr>
        <p:spPr>
          <a:xfrm>
            <a:off x="0" y="6492876"/>
            <a:ext cx="2844800" cy="365125"/>
          </a:xfrm>
          <a:prstGeom prst="rect">
            <a:avLst/>
          </a:prstGeom>
        </p:spPr>
        <p:txBody>
          <a:bodyPr/>
          <a:lstStyle/>
          <a:p>
            <a:fld id="{A64FACBE-1E45-4878-A4AA-C0E201FCCE16}" type="slidenum">
              <a:rPr lang="ja-JP" altLang="en-US" smtClean="0">
                <a:solidFill>
                  <a:prstClr val="black"/>
                </a:solidFill>
              </a:rPr>
              <a:pPr/>
              <a:t>‹#›</a:t>
            </a:fld>
            <a:endParaRPr lang="ja-JP" altLang="en-US">
              <a:solidFill>
                <a:prstClr val="black"/>
              </a:solidFill>
            </a:endParaRPr>
          </a:p>
        </p:txBody>
      </p:sp>
      <p:sp>
        <p:nvSpPr>
          <p:cNvPr id="5" name="テキスト プレースホルダー 4">
            <a:extLst>
              <a:ext uri="{FF2B5EF4-FFF2-40B4-BE49-F238E27FC236}">
                <a16:creationId xmlns:a16="http://schemas.microsoft.com/office/drawing/2014/main" id="{0406B88C-F5E4-4E0B-ADE5-D466D282A214}"/>
              </a:ext>
            </a:extLst>
          </p:cNvPr>
          <p:cNvSpPr>
            <a:spLocks noGrp="1"/>
          </p:cNvSpPr>
          <p:nvPr>
            <p:ph type="body" sz="quarter" idx="11"/>
          </p:nvPr>
        </p:nvSpPr>
        <p:spPr>
          <a:xfrm>
            <a:off x="3312584" y="6492875"/>
            <a:ext cx="8879416" cy="365125"/>
          </a:xfrm>
          <a:prstGeom prst="rect">
            <a:avLst/>
          </a:prstGeom>
        </p:spPr>
        <p:txBody>
          <a:bodyPr anchor="b"/>
          <a:lstStyle>
            <a:lvl1pPr marL="0" indent="0" algn="r">
              <a:buNone/>
              <a:defRPr sz="1050">
                <a:latin typeface="メイリオ" panose="020B0604030504040204" pitchFamily="50" charset="-128"/>
                <a:ea typeface="メイリオ" panose="020B0604030504040204" pitchFamily="50" charset="-128"/>
              </a:defRPr>
            </a:lvl1pPr>
            <a:lvl2pPr marL="457200" indent="0">
              <a:buNone/>
              <a:defRPr sz="1000">
                <a:latin typeface="メイリオ" panose="020B0604030504040204" pitchFamily="50" charset="-128"/>
                <a:ea typeface="メイリオ" panose="020B0604030504040204" pitchFamily="50" charset="-128"/>
              </a:defRPr>
            </a:lvl2pPr>
            <a:lvl3pPr marL="914400" indent="0">
              <a:buNone/>
              <a:defRPr sz="1000">
                <a:latin typeface="メイリオ" panose="020B0604030504040204" pitchFamily="50" charset="-128"/>
                <a:ea typeface="メイリオ" panose="020B0604030504040204" pitchFamily="50" charset="-128"/>
              </a:defRPr>
            </a:lvl3pPr>
            <a:lvl4pPr marL="1371600" indent="0">
              <a:buNone/>
              <a:defRPr sz="1000">
                <a:latin typeface="メイリオ" panose="020B0604030504040204" pitchFamily="50" charset="-128"/>
                <a:ea typeface="メイリオ" panose="020B0604030504040204" pitchFamily="50" charset="-128"/>
              </a:defRPr>
            </a:lvl4pPr>
            <a:lvl5pPr marL="1828800" indent="0">
              <a:buNone/>
              <a:defRPr sz="1000">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40238798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B3B84AD-4E8D-1C79-1F1B-5816C216919D}"/>
              </a:ext>
            </a:extLst>
          </p:cNvPr>
          <p:cNvSpPr/>
          <p:nvPr userDrawn="1"/>
        </p:nvSpPr>
        <p:spPr bwMode="auto">
          <a:xfrm>
            <a:off x="0" y="170766"/>
            <a:ext cx="12192000" cy="780151"/>
          </a:xfrm>
          <a:prstGeom prst="rect">
            <a:avLst/>
          </a:prstGeom>
          <a:solidFill>
            <a:srgbClr val="F0908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4201101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B3B84AD-4E8D-1C79-1F1B-5816C216919D}"/>
              </a:ext>
            </a:extLst>
          </p:cNvPr>
          <p:cNvSpPr/>
          <p:nvPr userDrawn="1"/>
        </p:nvSpPr>
        <p:spPr bwMode="auto">
          <a:xfrm>
            <a:off x="0" y="170766"/>
            <a:ext cx="12192000" cy="780151"/>
          </a:xfrm>
          <a:prstGeom prst="rect">
            <a:avLst/>
          </a:prstGeom>
          <a:solidFill>
            <a:srgbClr val="78C39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175749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B3B84AD-4E8D-1C79-1F1B-5816C216919D}"/>
              </a:ext>
            </a:extLst>
          </p:cNvPr>
          <p:cNvSpPr/>
          <p:nvPr userDrawn="1"/>
        </p:nvSpPr>
        <p:spPr bwMode="auto">
          <a:xfrm>
            <a:off x="0" y="170766"/>
            <a:ext cx="12192000" cy="780151"/>
          </a:xfrm>
          <a:prstGeom prst="rect">
            <a:avLst/>
          </a:prstGeom>
          <a:solidFill>
            <a:srgbClr val="C6B6D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40771117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表紙">
    <p:spTree>
      <p:nvGrpSpPr>
        <p:cNvPr id="1" name=""/>
        <p:cNvGrpSpPr/>
        <p:nvPr/>
      </p:nvGrpSpPr>
      <p:grpSpPr>
        <a:xfrm>
          <a:off x="0" y="0"/>
          <a:ext cx="0" cy="0"/>
          <a:chOff x="0" y="0"/>
          <a:chExt cx="0" cy="0"/>
        </a:xfrm>
      </p:grpSpPr>
      <p:sp>
        <p:nvSpPr>
          <p:cNvPr id="2" name="タイトル 1"/>
          <p:cNvSpPr>
            <a:spLocks noGrp="1"/>
          </p:cNvSpPr>
          <p:nvPr>
            <p:ph type="ctrTitle"/>
          </p:nvPr>
        </p:nvSpPr>
        <p:spPr>
          <a:xfrm>
            <a:off x="480000" y="2622228"/>
            <a:ext cx="11232000" cy="923330"/>
          </a:xfrm>
        </p:spPr>
        <p:txBody>
          <a:bodyPr lIns="0" rIns="0">
            <a:spAutoFit/>
          </a:bodyPr>
          <a:lstStyle>
            <a:lvl1pPr algn="ctr">
              <a:defRPr sz="5400" baseline="0">
                <a:latin typeface="Arial" pitchFamily="34" charset="0"/>
                <a:ea typeface="ＭＳ Ｐゴシック" pitchFamily="50" charset="-128"/>
              </a:defRPr>
            </a:lvl1pPr>
          </a:lstStyle>
          <a:p>
            <a:r>
              <a:rPr kumimoji="1" lang="ja-JP" altLang="en-US" dirty="0"/>
              <a:t>マスター タイトルの書式設定</a:t>
            </a:r>
          </a:p>
        </p:txBody>
      </p:sp>
      <p:sp>
        <p:nvSpPr>
          <p:cNvPr id="6" name="正方形/長方形 5"/>
          <p:cNvSpPr/>
          <p:nvPr userDrawn="1"/>
        </p:nvSpPr>
        <p:spPr>
          <a:xfrm>
            <a:off x="480000" y="4085472"/>
            <a:ext cx="11232000" cy="72000"/>
          </a:xfrm>
          <a:prstGeom prst="rect">
            <a:avLst/>
          </a:prstGeom>
          <a:gradFill flip="none" rotWithShape="1">
            <a:gsLst>
              <a:gs pos="99583">
                <a:schemeClr val="bg1">
                  <a:alpha val="0"/>
                </a:schemeClr>
              </a:gs>
              <a:gs pos="50000">
                <a:srgbClr val="0062AC"/>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800" dirty="0"/>
          </a:p>
        </p:txBody>
      </p:sp>
    </p:spTree>
    <p:extLst>
      <p:ext uri="{BB962C8B-B14F-4D97-AF65-F5344CB8AC3E}">
        <p14:creationId xmlns:p14="http://schemas.microsoft.com/office/powerpoint/2010/main" val="11145785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中扉">
    <p:spTree>
      <p:nvGrpSpPr>
        <p:cNvPr id="1" name=""/>
        <p:cNvGrpSpPr/>
        <p:nvPr/>
      </p:nvGrpSpPr>
      <p:grpSpPr>
        <a:xfrm>
          <a:off x="0" y="0"/>
          <a:ext cx="0" cy="0"/>
          <a:chOff x="0" y="0"/>
          <a:chExt cx="0" cy="0"/>
        </a:xfrm>
      </p:grpSpPr>
      <p:sp>
        <p:nvSpPr>
          <p:cNvPr id="2" name="タイトル 1"/>
          <p:cNvSpPr>
            <a:spLocks noGrp="1"/>
          </p:cNvSpPr>
          <p:nvPr>
            <p:ph type="ctrTitle"/>
          </p:nvPr>
        </p:nvSpPr>
        <p:spPr>
          <a:xfrm>
            <a:off x="480000" y="1598936"/>
            <a:ext cx="11232000" cy="1470025"/>
          </a:xfrm>
        </p:spPr>
        <p:txBody>
          <a:bodyPr lIns="0" rIns="0">
            <a:normAutofit/>
          </a:bodyPr>
          <a:lstStyle>
            <a:lvl1pPr algn="ctr">
              <a:defRPr sz="4400"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480000" y="3140960"/>
            <a:ext cx="11232000" cy="1468800"/>
          </a:xfrm>
        </p:spPr>
        <p:txBody>
          <a:bodyPr lIns="0" rIns="0" anchor="ctr">
            <a:normAutofit/>
          </a:bodyPr>
          <a:lstStyle>
            <a:lvl1pPr marL="0" indent="0" algn="ctr" defTabSz="914400" rtl="0" eaLnBrk="1" latinLnBrk="0" hangingPunct="1">
              <a:spcBef>
                <a:spcPct val="0"/>
              </a:spcBef>
              <a:buNone/>
              <a:defRPr kumimoji="1" lang="ja-JP" altLang="en-US" sz="3200" kern="1200" dirty="0">
                <a:solidFill>
                  <a:schemeClr val="tx1"/>
                </a:solidFill>
                <a:latin typeface="+mn-lt"/>
                <a:ea typeface="+mn-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8" name="正方形/長方形 7"/>
          <p:cNvSpPr/>
          <p:nvPr userDrawn="1"/>
        </p:nvSpPr>
        <p:spPr>
          <a:xfrm>
            <a:off x="480000" y="3068960"/>
            <a:ext cx="11232000" cy="72000"/>
          </a:xfrm>
          <a:prstGeom prst="rect">
            <a:avLst/>
          </a:prstGeom>
          <a:gradFill flip="none" rotWithShape="1">
            <a:gsLst>
              <a:gs pos="99583">
                <a:schemeClr val="bg1">
                  <a:alpha val="0"/>
                </a:schemeClr>
              </a:gs>
              <a:gs pos="50000">
                <a:srgbClr val="0062AC"/>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800" dirty="0"/>
          </a:p>
        </p:txBody>
      </p:sp>
    </p:spTree>
    <p:extLst>
      <p:ext uri="{BB962C8B-B14F-4D97-AF65-F5344CB8AC3E}">
        <p14:creationId xmlns:p14="http://schemas.microsoft.com/office/powerpoint/2010/main" val="253934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a:extLst>
              <a:ext uri="{FF2B5EF4-FFF2-40B4-BE49-F238E27FC236}">
                <a16:creationId xmlns:a16="http://schemas.microsoft.com/office/drawing/2014/main" id="{C3FE30C5-8F17-4465-B753-79ECF22B437B}"/>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CBDC1F10-A19E-4062-A40F-6E55A6DFC404}" type="datetimeFigureOut">
              <a:rPr lang="ja-JP" altLang="en-US"/>
              <a:pPr>
                <a:defRPr/>
              </a:pPr>
              <a:t>2026/8/5</a:t>
            </a:fld>
            <a:endParaRPr lang="ja-JP" altLang="en-US"/>
          </a:p>
        </p:txBody>
      </p:sp>
      <p:sp>
        <p:nvSpPr>
          <p:cNvPr id="3" name="フッター プレースホルダ 2">
            <a:extLst>
              <a:ext uri="{FF2B5EF4-FFF2-40B4-BE49-F238E27FC236}">
                <a16:creationId xmlns:a16="http://schemas.microsoft.com/office/drawing/2014/main" id="{9586406D-59FD-4677-B7A7-0C4006D9F81D}"/>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4" name="スライド番号プレースホルダ 3">
            <a:extLst>
              <a:ext uri="{FF2B5EF4-FFF2-40B4-BE49-F238E27FC236}">
                <a16:creationId xmlns:a16="http://schemas.microsoft.com/office/drawing/2014/main" id="{F32394ED-5A48-47E2-9B09-D25FD03E469E}"/>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83FF1603-3600-4A14-896C-91FDFB781166}" type="slidenum">
              <a:rPr lang="ja-JP" altLang="en-US"/>
              <a:pPr>
                <a:defRPr/>
              </a:pPr>
              <a:t>‹#›</a:t>
            </a:fld>
            <a:endParaRPr lang="ja-JP" altLang="en-US"/>
          </a:p>
        </p:txBody>
      </p:sp>
    </p:spTree>
    <p:extLst>
      <p:ext uri="{BB962C8B-B14F-4D97-AF65-F5344CB8AC3E}">
        <p14:creationId xmlns:p14="http://schemas.microsoft.com/office/powerpoint/2010/main" val="33269088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lvl2pPr>
              <a:defRPr baseline="0"/>
            </a:lvl2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10"/>
          </p:nvPr>
        </p:nvSpPr>
        <p:spPr/>
        <p:txBody>
          <a:bodyPr vert="horz" lIns="91440" tIns="45720" rIns="91440" bIns="45720" rtlCol="0" anchor="b"/>
          <a:lstStyle>
            <a:lvl1pPr marL="0" algn="l" defTabSz="914400" rtl="0" eaLnBrk="1" latinLnBrk="0" hangingPunct="1">
              <a:defRPr kumimoji="1" lang="en-US" altLang="ja-JP" sz="1050" kern="1200" smtClean="0">
                <a:solidFill>
                  <a:prstClr val="black"/>
                </a:solidFill>
                <a:latin typeface="+mn-lt"/>
                <a:ea typeface="+mn-ea"/>
                <a:cs typeface="+mn-cs"/>
              </a:defRPr>
            </a:lvl1pPr>
          </a:lstStyle>
          <a:p>
            <a:fld id="{A64FACBE-1E45-4878-A4AA-C0E201FCCE16}" type="slidenum">
              <a:rPr lang="en-US" altLang="ja-JP" smtClean="0"/>
              <a:pPr/>
              <a:t>‹#›</a:t>
            </a:fld>
            <a:endParaRPr lang="ja-JP" altLang="en-US"/>
          </a:p>
        </p:txBody>
      </p:sp>
    </p:spTree>
    <p:extLst>
      <p:ext uri="{BB962C8B-B14F-4D97-AF65-F5344CB8AC3E}">
        <p14:creationId xmlns:p14="http://schemas.microsoft.com/office/powerpoint/2010/main" val="37108038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67FC5A1D-86B2-4449-894C-E98BEC9FE6D7}"/>
              </a:ext>
            </a:extLst>
          </p:cNvPr>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098" name="think-cell スライド" r:id="rId4" imgW="415" imgH="416" progId="TCLayout.ActiveDocument.1">
                  <p:embed/>
                </p:oleObj>
              </mc:Choice>
              <mc:Fallback>
                <p:oleObj name="think-cell スライド" r:id="rId4" imgW="415" imgH="416" progId="TCLayout.ActiveDocument.1">
                  <p:embed/>
                  <p:pic>
                    <p:nvPicPr>
                      <p:cNvPr id="4" name="オブジェクト 3" hidden="1">
                        <a:extLst>
                          <a:ext uri="{FF2B5EF4-FFF2-40B4-BE49-F238E27FC236}">
                            <a16:creationId xmlns:a16="http://schemas.microsoft.com/office/drawing/2014/main" id="{67FC5A1D-86B2-4449-894C-E98BEC9FE6D7}"/>
                          </a:ext>
                        </a:extLst>
                      </p:cNvPr>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タイトル 1"/>
          <p:cNvSpPr>
            <a:spLocks noGrp="1"/>
          </p:cNvSpPr>
          <p:nvPr>
            <p:ph type="title"/>
          </p:nvPr>
        </p:nvSpPr>
        <p:spPr/>
        <p:txBody>
          <a:bodyPr/>
          <a:lstStyle>
            <a:lvl1pPr>
              <a:defRPr baseline="0">
                <a:latin typeface="Arial" pitchFamily="34" charset="0"/>
                <a:ea typeface="ＭＳ Ｐゴシック" pitchFamily="50" charset="-128"/>
              </a:defRPr>
            </a:lvl1pPr>
          </a:lstStyle>
          <a:p>
            <a:r>
              <a:rPr kumimoji="1" lang="ja-JP" altLang="en-US" dirty="0"/>
              <a:t>マスター タイトルの書式設定</a:t>
            </a:r>
          </a:p>
        </p:txBody>
      </p:sp>
      <p:sp>
        <p:nvSpPr>
          <p:cNvPr id="3" name="スライド番号プレースホルダー 2"/>
          <p:cNvSpPr>
            <a:spLocks noGrp="1"/>
          </p:cNvSpPr>
          <p:nvPr>
            <p:ph type="sldNum" sz="quarter" idx="10"/>
          </p:nvPr>
        </p:nvSpPr>
        <p:spPr/>
        <p:txBody>
          <a:bodyPr vert="horz" lIns="91440" tIns="45720" rIns="91440" bIns="45720" rtlCol="0" anchor="b"/>
          <a:lstStyle>
            <a:lvl1pPr marL="0" algn="l" defTabSz="914400" rtl="0" eaLnBrk="1" latinLnBrk="0" hangingPunct="1">
              <a:defRPr kumimoji="1" lang="en-US" altLang="ja-JP" sz="1050" kern="1200" smtClean="0">
                <a:solidFill>
                  <a:prstClr val="black"/>
                </a:solidFill>
                <a:latin typeface="+mn-lt"/>
                <a:ea typeface="+mn-ea"/>
                <a:cs typeface="+mn-cs"/>
              </a:defRPr>
            </a:lvl1pPr>
          </a:lstStyle>
          <a:p>
            <a:fld id="{A64FACBE-1E45-4878-A4AA-C0E201FCCE16}" type="slidenum">
              <a:rPr lang="en-US" altLang="ja-JP" smtClean="0"/>
              <a:pPr/>
              <a:t>‹#›</a:t>
            </a:fld>
            <a:endParaRPr lang="ja-JP" altLang="en-US"/>
          </a:p>
        </p:txBody>
      </p:sp>
      <p:sp>
        <p:nvSpPr>
          <p:cNvPr id="5" name="テキスト ボックス 4">
            <a:extLst>
              <a:ext uri="{FF2B5EF4-FFF2-40B4-BE49-F238E27FC236}">
                <a16:creationId xmlns:a16="http://schemas.microsoft.com/office/drawing/2014/main" id="{545FCEEE-7D3A-49AD-A047-C846B8AEBCD6}"/>
              </a:ext>
            </a:extLst>
          </p:cNvPr>
          <p:cNvSpPr txBox="1"/>
          <p:nvPr userDrawn="1"/>
        </p:nvSpPr>
        <p:spPr>
          <a:xfrm>
            <a:off x="11476797" y="6623541"/>
            <a:ext cx="6783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900" b="0" i="0" dirty="0">
                <a:solidFill>
                  <a:srgbClr val="303030"/>
                </a:solidFill>
                <a:effectLst/>
                <a:latin typeface="Arial" panose="020B0604020202020204" pitchFamily="34" charset="0"/>
              </a:rPr>
              <a:t>JP-52504</a:t>
            </a:r>
            <a:endParaRPr kumimoji="1" lang="en-US" altLang="ja-JP" sz="900" b="0" i="0" u="none" strike="noStrike" kern="1200" cap="none" spc="0" normalizeH="0" baseline="0" noProof="0" dirty="0">
              <a:ln>
                <a:noFill/>
              </a:ln>
              <a:solidFill>
                <a:prstClr val="black"/>
              </a:solidFill>
              <a:effectLst/>
              <a:uLnTx/>
              <a:uFillTx/>
              <a:latin typeface="Arial"/>
              <a:ea typeface="ＭＳ Ｐゴシック"/>
              <a:cs typeface="+mn-cs"/>
            </a:endParaRPr>
          </a:p>
        </p:txBody>
      </p:sp>
    </p:spTree>
    <p:extLst>
      <p:ext uri="{BB962C8B-B14F-4D97-AF65-F5344CB8AC3E}">
        <p14:creationId xmlns:p14="http://schemas.microsoft.com/office/powerpoint/2010/main" val="14681902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991041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316801" y="192000"/>
            <a:ext cx="11040000" cy="672000"/>
          </a:xfrm>
          <a:prstGeom prst="rect">
            <a:avLst/>
          </a:prstGeom>
        </p:spPr>
        <p:txBody>
          <a:bodyPr vert="horz"/>
          <a:lstStyle>
            <a:lvl1pPr algn="l">
              <a:lnSpc>
                <a:spcPct val="100000"/>
              </a:lnSpc>
              <a:defRPr sz="2400" b="1" baseline="0">
                <a:solidFill>
                  <a:schemeClr val="tx2"/>
                </a:solidFill>
                <a:latin typeface="Arial" pitchFamily="34" charset="0"/>
                <a:cs typeface="Arial"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316087" y="1552691"/>
            <a:ext cx="9364951" cy="4229521"/>
          </a:xfrm>
          <a:prstGeom prst="rect">
            <a:avLst/>
          </a:prstGeom>
        </p:spPr>
        <p:txBody>
          <a:bodyPr vert="horz"/>
          <a:lstStyle>
            <a:lvl1pPr marL="0" indent="0">
              <a:spcBef>
                <a:spcPts val="0"/>
              </a:spcBef>
              <a:buNone/>
              <a:defRPr sz="2400" baseline="0">
                <a:solidFill>
                  <a:schemeClr val="tx1"/>
                </a:solidFill>
                <a:latin typeface="Arial" pitchFamily="34" charset="0"/>
                <a:cs typeface="Arial" pitchFamily="34" charset="0"/>
              </a:defRPr>
            </a:lvl1pPr>
            <a:lvl2pPr marL="457166" indent="0">
              <a:buNone/>
              <a:defRPr sz="2400"/>
            </a:lvl2pPr>
            <a:lvl3pPr marL="914333" indent="0">
              <a:buNone/>
              <a:defRPr sz="2400"/>
            </a:lvl3pPr>
            <a:lvl4pPr marL="1371498" indent="0">
              <a:buNone/>
              <a:defRPr sz="2400"/>
            </a:lvl4pPr>
            <a:lvl5pPr marL="1828664" indent="0">
              <a:buNone/>
              <a:defRPr sz="2400"/>
            </a:lvl5pPr>
          </a:lstStyle>
          <a:p>
            <a:pPr lvl="0"/>
            <a:r>
              <a:rPr lang="en-GB" noProof="0" dirty="0"/>
              <a:t>Click to add introduction text</a:t>
            </a:r>
          </a:p>
        </p:txBody>
      </p:sp>
      <p:sp>
        <p:nvSpPr>
          <p:cNvPr id="7"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Tree>
    <p:extLst>
      <p:ext uri="{BB962C8B-B14F-4D97-AF65-F5344CB8AC3E}">
        <p14:creationId xmlns:p14="http://schemas.microsoft.com/office/powerpoint/2010/main" val="13473455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7985" y="82842"/>
            <a:ext cx="12000284" cy="681863"/>
          </a:xfrm>
        </p:spPr>
        <p:txBody>
          <a:bodyPr/>
          <a:lstStyle>
            <a:lvl1pPr>
              <a:defRPr baseline="0">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7" name="スライド番号プレースホルダー 6"/>
          <p:cNvSpPr>
            <a:spLocks noGrp="1"/>
          </p:cNvSpPr>
          <p:nvPr>
            <p:ph type="sldNum" sz="quarter" idx="10"/>
          </p:nvPr>
        </p:nvSpPr>
        <p:spPr/>
        <p:txBody>
          <a:bodyPr/>
          <a:lstStyle/>
          <a:p>
            <a:fld id="{A64FACBE-1E45-4878-A4AA-C0E201FCCE16}" type="slidenum">
              <a:rPr lang="ja-JP" altLang="en-US" smtClean="0">
                <a:solidFill>
                  <a:prstClr val="black"/>
                </a:solidFill>
              </a:rPr>
              <a:pPr/>
              <a:t>‹#›</a:t>
            </a:fld>
            <a:endParaRPr lang="ja-JP" altLang="en-US">
              <a:solidFill>
                <a:prstClr val="black"/>
              </a:solidFill>
            </a:endParaRPr>
          </a:p>
        </p:txBody>
      </p:sp>
      <p:sp>
        <p:nvSpPr>
          <p:cNvPr id="5" name="テキスト プレースホルダー 4">
            <a:extLst>
              <a:ext uri="{FF2B5EF4-FFF2-40B4-BE49-F238E27FC236}">
                <a16:creationId xmlns:a16="http://schemas.microsoft.com/office/drawing/2014/main" id="{0406B88C-F5E4-4E0B-ADE5-D466D282A214}"/>
              </a:ext>
            </a:extLst>
          </p:cNvPr>
          <p:cNvSpPr>
            <a:spLocks noGrp="1"/>
          </p:cNvSpPr>
          <p:nvPr>
            <p:ph type="body" sz="quarter" idx="11"/>
          </p:nvPr>
        </p:nvSpPr>
        <p:spPr>
          <a:xfrm>
            <a:off x="3312584" y="6492875"/>
            <a:ext cx="8879416" cy="365125"/>
          </a:xfrm>
          <a:prstGeom prst="rect">
            <a:avLst/>
          </a:prstGeom>
        </p:spPr>
        <p:txBody>
          <a:bodyPr anchor="b"/>
          <a:lstStyle>
            <a:lvl1pPr marL="0" indent="0" algn="r">
              <a:buNone/>
              <a:defRPr sz="1050">
                <a:latin typeface="メイリオ" panose="020B0604030504040204" pitchFamily="50" charset="-128"/>
                <a:ea typeface="メイリオ" panose="020B0604030504040204" pitchFamily="50" charset="-128"/>
              </a:defRPr>
            </a:lvl1pPr>
            <a:lvl2pPr marL="457200" indent="0">
              <a:buNone/>
              <a:defRPr sz="1000">
                <a:latin typeface="メイリオ" panose="020B0604030504040204" pitchFamily="50" charset="-128"/>
                <a:ea typeface="メイリオ" panose="020B0604030504040204" pitchFamily="50" charset="-128"/>
              </a:defRPr>
            </a:lvl2pPr>
            <a:lvl3pPr marL="914400" indent="0">
              <a:buNone/>
              <a:defRPr sz="1000">
                <a:latin typeface="メイリオ" panose="020B0604030504040204" pitchFamily="50" charset="-128"/>
                <a:ea typeface="メイリオ" panose="020B0604030504040204" pitchFamily="50" charset="-128"/>
              </a:defRPr>
            </a:lvl3pPr>
            <a:lvl4pPr marL="1371600" indent="0">
              <a:buNone/>
              <a:defRPr sz="1000">
                <a:latin typeface="メイリオ" panose="020B0604030504040204" pitchFamily="50" charset="-128"/>
                <a:ea typeface="メイリオ" panose="020B0604030504040204" pitchFamily="50" charset="-128"/>
              </a:defRPr>
            </a:lvl4pPr>
            <a:lvl5pPr marL="1828800" indent="0">
              <a:buNone/>
              <a:defRPr sz="1000">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3197072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a:extLst>
              <a:ext uri="{FF2B5EF4-FFF2-40B4-BE49-F238E27FC236}">
                <a16:creationId xmlns:a16="http://schemas.microsoft.com/office/drawing/2014/main" id="{47DF5432-2246-487A-8DA3-8DF31238143D}"/>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08602D60-08FF-4141-980E-A15D22A6F995}"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21D3D3EF-C015-4745-863A-65AD04B6796A}"/>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85ADDE58-61C7-443F-8294-B3E9921B2E2B}"/>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5E7C97A7-A469-4412-9E15-6B7956494780}" type="slidenum">
              <a:rPr lang="ja-JP" altLang="en-US"/>
              <a:pPr>
                <a:defRPr/>
              </a:pPr>
              <a:t>‹#›</a:t>
            </a:fld>
            <a:endParaRPr lang="ja-JP" altLang="en-US"/>
          </a:p>
        </p:txBody>
      </p:sp>
    </p:spTree>
    <p:extLst>
      <p:ext uri="{BB962C8B-B14F-4D97-AF65-F5344CB8AC3E}">
        <p14:creationId xmlns:p14="http://schemas.microsoft.com/office/powerpoint/2010/main" val="571442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a:extLst>
              <a:ext uri="{FF2B5EF4-FFF2-40B4-BE49-F238E27FC236}">
                <a16:creationId xmlns:a16="http://schemas.microsoft.com/office/drawing/2014/main" id="{29B4DC53-28A3-4726-85E5-432324EB3332}"/>
              </a:ext>
            </a:extLst>
          </p:cNvPr>
          <p:cNvSpPr>
            <a:spLocks noGrp="1"/>
          </p:cNvSpPr>
          <p:nvPr>
            <p:ph type="dt" sz="half" idx="10"/>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fld id="{5CCCC156-21BC-4DC6-A923-C90CE4CE9F52}" type="datetimeFigureOut">
              <a:rPr lang="ja-JP" altLang="en-US"/>
              <a:pPr>
                <a:defRPr/>
              </a:pPr>
              <a:t>2026/8/5</a:t>
            </a:fld>
            <a:endParaRPr lang="ja-JP" altLang="en-US"/>
          </a:p>
        </p:txBody>
      </p:sp>
      <p:sp>
        <p:nvSpPr>
          <p:cNvPr id="6" name="フッター プレースホルダ 5">
            <a:extLst>
              <a:ext uri="{FF2B5EF4-FFF2-40B4-BE49-F238E27FC236}">
                <a16:creationId xmlns:a16="http://schemas.microsoft.com/office/drawing/2014/main" id="{9112C5EB-1F2A-4F8C-9D73-BC0FA043A871}"/>
              </a:ext>
            </a:extLst>
          </p:cNvPr>
          <p:cNvSpPr>
            <a:spLocks noGrp="1"/>
          </p:cNvSpPr>
          <p:nvPr>
            <p:ph type="ftr" sz="quarter" idx="11"/>
          </p:nvPr>
        </p:nvSpPr>
        <p:spPr/>
        <p:txBody>
          <a:bodyPr rtlCol="0"/>
          <a:lstStyle>
            <a:lvl1pPr defTabSz="914400" fontAlgn="base">
              <a:spcBef>
                <a:spcPct val="0"/>
              </a:spcBef>
              <a:spcAft>
                <a:spcPct val="0"/>
              </a:spcAft>
              <a:defRPr b="1">
                <a:solidFill>
                  <a:prstClr val="black">
                    <a:tint val="75000"/>
                  </a:prstClr>
                </a:solidFill>
                <a:latin typeface="Times New Roman" pitchFamily="18"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D116DD2A-B622-4039-8A44-D5285AEC2942}"/>
              </a:ext>
            </a:extLst>
          </p:cNvPr>
          <p:cNvSpPr>
            <a:spLocks noGrp="1"/>
          </p:cNvSpPr>
          <p:nvPr>
            <p:ph type="sldNum" sz="quarter" idx="12"/>
          </p:nvPr>
        </p:nvSpPr>
        <p:spPr/>
        <p:txBody>
          <a:bodyPr/>
          <a:lstStyle>
            <a:lvl1pPr>
              <a:defRPr b="1">
                <a:latin typeface="Times New Roman" panose="02020603050405020304" pitchFamily="18" charset="0"/>
              </a:defRPr>
            </a:lvl1pPr>
          </a:lstStyle>
          <a:p>
            <a:pPr>
              <a:defRPr/>
            </a:pPr>
            <a:fld id="{B9D34060-954B-4DD7-9D67-BE51564A45A4}" type="slidenum">
              <a:rPr lang="ja-JP" altLang="en-US"/>
              <a:pPr>
                <a:defRPr/>
              </a:pPr>
              <a:t>‹#›</a:t>
            </a:fld>
            <a:endParaRPr lang="ja-JP" altLang="en-US"/>
          </a:p>
        </p:txBody>
      </p:sp>
    </p:spTree>
    <p:extLst>
      <p:ext uri="{BB962C8B-B14F-4D97-AF65-F5344CB8AC3E}">
        <p14:creationId xmlns:p14="http://schemas.microsoft.com/office/powerpoint/2010/main" val="603106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theme" Target="../theme/theme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ags" Target="../tags/tag1.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vmlDrawing" Target="../drawings/vmlDrawing1.v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5.xml"/><Relationship Id="rId5" Type="http://schemas.openxmlformats.org/officeDocument/2006/relationships/slideLayout" Target="../slideLayouts/slideLayout62.xml"/><Relationship Id="rId15" Type="http://schemas.openxmlformats.org/officeDocument/2006/relationships/image" Target="../media/image4.emf"/><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oleObject" Target="../embeddings/oleObject1.bin"/></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image" Target="../media/image4.emf"/><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oleObject" Target="../embeddings/oleObject3.bin"/><Relationship Id="rId5" Type="http://schemas.openxmlformats.org/officeDocument/2006/relationships/slideLayout" Target="../slideLayouts/slideLayout72.xml"/><Relationship Id="rId10" Type="http://schemas.openxmlformats.org/officeDocument/2006/relationships/tags" Target="../tags/tag3.xml"/><Relationship Id="rId4" Type="http://schemas.openxmlformats.org/officeDocument/2006/relationships/slideLayout" Target="../slideLayouts/slideLayout71.xml"/><Relationship Id="rId9" Type="http://schemas.openxmlformats.org/officeDocument/2006/relationships/vmlDrawing" Target="../drawings/vmlDrawing3.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タイトル プレースホルダ 1">
            <a:extLst>
              <a:ext uri="{FF2B5EF4-FFF2-40B4-BE49-F238E27FC236}">
                <a16:creationId xmlns:a16="http://schemas.microsoft.com/office/drawing/2014/main" id="{E000EC6F-DA9B-4957-9989-ECB96601764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4099" name="テキスト プレースホルダ 2">
            <a:extLst>
              <a:ext uri="{FF2B5EF4-FFF2-40B4-BE49-F238E27FC236}">
                <a16:creationId xmlns:a16="http://schemas.microsoft.com/office/drawing/2014/main" id="{6EF4E966-3940-4485-9881-67D8D6C4A884}"/>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ADA4AD65-FE00-49FF-97D3-01E27E4A6C86}"/>
              </a:ext>
            </a:extLst>
          </p:cNvPr>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ＭＳ Ｐゴシック" pitchFamily="50" charset="-128"/>
              </a:defRPr>
            </a:lvl1pPr>
          </a:lstStyle>
          <a:p>
            <a:pPr>
              <a:defRPr/>
            </a:pPr>
            <a:fld id="{1C0281BB-9964-4154-AA68-AE4908F76760}"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F79EA41E-4893-4A77-A663-770F84E97D05}"/>
              </a:ext>
            </a:extLst>
          </p:cNvPr>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9412ABBE-B094-40A5-AF94-4EF75010D104}"/>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41F7B5A-8D2A-46D3-B399-12DF55AB61AA}" type="slidenum">
              <a:rPr lang="ja-JP" altLang="en-US"/>
              <a:pPr>
                <a:defRPr/>
              </a:pPr>
              <a:t>‹#›</a:t>
            </a:fld>
            <a:endParaRPr lang="ja-JP" altLang="en-US"/>
          </a:p>
        </p:txBody>
      </p:sp>
    </p:spTree>
    <p:extLst>
      <p:ext uri="{BB962C8B-B14F-4D97-AF65-F5344CB8AC3E}">
        <p14:creationId xmlns:p14="http://schemas.microsoft.com/office/powerpoint/2010/main" val="2474244316"/>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4614" r:id="rId12"/>
    <p:sldLayoutId id="2147484617" r:id="rId13"/>
  </p:sldLayoutIdLst>
  <p:txStyles>
    <p:title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タイトル プレースホルダ 1">
            <a:extLst>
              <a:ext uri="{FF2B5EF4-FFF2-40B4-BE49-F238E27FC236}">
                <a16:creationId xmlns:a16="http://schemas.microsoft.com/office/drawing/2014/main" id="{10496314-6978-44F5-AAC3-1CDEC64F5F3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29699" name="テキスト プレースホルダ 2">
            <a:extLst>
              <a:ext uri="{FF2B5EF4-FFF2-40B4-BE49-F238E27FC236}">
                <a16:creationId xmlns:a16="http://schemas.microsoft.com/office/drawing/2014/main" id="{D4337059-AA4C-4FC6-B02C-09B6D1AABB5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BB46CF25-AC50-4C56-BFCF-998488EB934B}"/>
              </a:ext>
            </a:extLst>
          </p:cNvPr>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ＭＳ Ｐゴシック" pitchFamily="50" charset="-128"/>
              </a:defRPr>
            </a:lvl1pPr>
          </a:lstStyle>
          <a:p>
            <a:pPr>
              <a:defRPr/>
            </a:pPr>
            <a:fld id="{1C0281BB-9964-4154-AA68-AE4908F76760}" type="datetimeFigureOut">
              <a:rPr lang="ja-JP" altLang="en-US"/>
              <a:pPr>
                <a:defRPr/>
              </a:pPr>
              <a:t>2026/8/5</a:t>
            </a:fld>
            <a:endParaRPr lang="ja-JP" altLang="en-US"/>
          </a:p>
        </p:txBody>
      </p:sp>
      <p:sp>
        <p:nvSpPr>
          <p:cNvPr id="5" name="フッター プレースホルダ 4">
            <a:extLst>
              <a:ext uri="{FF2B5EF4-FFF2-40B4-BE49-F238E27FC236}">
                <a16:creationId xmlns:a16="http://schemas.microsoft.com/office/drawing/2014/main" id="{661202AB-E9FE-44B4-9E2B-302D424416B1}"/>
              </a:ext>
            </a:extLst>
          </p:cNvPr>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ea typeface="ＭＳ Ｐゴシック" pitchFamily="50" charset="-128"/>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5ED57432-5F6A-49BB-A0A8-D5EEB2B8974D}"/>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F4C2378-65F9-43FC-90EB-3EB3D3681E79}" type="slidenum">
              <a:rPr lang="ja-JP" altLang="en-US"/>
              <a:pPr>
                <a:defRPr/>
              </a:pPr>
              <a:t>‹#›</a:t>
            </a:fld>
            <a:endParaRPr lang="ja-JP" altLang="en-US"/>
          </a:p>
        </p:txBody>
      </p:sp>
    </p:spTree>
    <p:extLst>
      <p:ext uri="{BB962C8B-B14F-4D97-AF65-F5344CB8AC3E}">
        <p14:creationId xmlns:p14="http://schemas.microsoft.com/office/powerpoint/2010/main" val="1024862718"/>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4615" r:id="rId12"/>
    <p:sldLayoutId id="2147484618" r:id="rId13"/>
    <p:sldLayoutId id="2147484619" r:id="rId14"/>
    <p:sldLayoutId id="2147484620" r:id="rId15"/>
    <p:sldLayoutId id="2147484621" r:id="rId16"/>
  </p:sldLayoutIdLst>
  <p:txStyles>
    <p:title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86688-BB31-4A0A-A8C1-A8212A455711}" type="datetimeFigureOut">
              <a:rPr kumimoji="1" lang="ja-JP" altLang="en-US" smtClean="0"/>
              <a:t>2026/8/5</a:t>
            </a:fld>
            <a:endParaRPr kumimoji="1" lang="ja-JP"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5B2B6-D40F-46F6-97F4-04791FB35A26}" type="slidenum">
              <a:rPr kumimoji="1" lang="ja-JP" altLang="en-US" smtClean="0"/>
              <a:t>‹#›</a:t>
            </a:fld>
            <a:endParaRPr kumimoji="1" lang="ja-JP" altLang="en-US"/>
          </a:p>
        </p:txBody>
      </p:sp>
    </p:spTree>
    <p:extLst>
      <p:ext uri="{BB962C8B-B14F-4D97-AF65-F5344CB8AC3E}">
        <p14:creationId xmlns:p14="http://schemas.microsoft.com/office/powerpoint/2010/main" val="3382952894"/>
      </p:ext>
    </p:extLst>
  </p:cSld>
  <p:clrMap bg1="lt1" tx1="dk1" bg2="lt2" tx2="dk2" accent1="accent1" accent2="accent2" accent3="accent3" accent4="accent4" accent5="accent5" accent6="accent6" hlink="hlink" folHlink="folHlink"/>
  <p:sldLayoutIdLst>
    <p:sldLayoutId id="2147484348" r:id="rId1"/>
    <p:sldLayoutId id="2147484349" r:id="rId2"/>
    <p:sldLayoutId id="2147484350" r:id="rId3"/>
    <p:sldLayoutId id="2147484351" r:id="rId4"/>
    <p:sldLayoutId id="2147484352" r:id="rId5"/>
    <p:sldLayoutId id="2147484353" r:id="rId6"/>
    <p:sldLayoutId id="2147484354" r:id="rId7"/>
    <p:sldLayoutId id="2147484355" r:id="rId8"/>
    <p:sldLayoutId id="2147484356" r:id="rId9"/>
    <p:sldLayoutId id="2147484357" r:id="rId10"/>
    <p:sldLayoutId id="2147484358" r:id="rId11"/>
    <p:sldLayoutId id="2147484616"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21507"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solidFill>
                  <a:srgbClr val="000000"/>
                </a:solidFill>
                <a:latin typeface="+mn-lt"/>
                <a:ea typeface="ＭＳ Ｐゴシック" pitchFamily="50" charset="-128"/>
                <a:cs typeface="+mn-cs"/>
              </a:defRPr>
            </a:lvl1pPr>
          </a:lstStyle>
          <a:p>
            <a:pPr fontAlgn="base">
              <a:spcAft>
                <a:spcPct val="0"/>
              </a:spcAft>
              <a:defRPr/>
            </a:pPr>
            <a:endParaRPr lang="en-US" altLang="ja-JP"/>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b="0">
                <a:solidFill>
                  <a:srgbClr val="000000"/>
                </a:solidFill>
                <a:latin typeface="+mn-lt"/>
                <a:ea typeface="ＭＳ Ｐゴシック" pitchFamily="50" charset="-128"/>
                <a:cs typeface="+mn-cs"/>
              </a:defRPr>
            </a:lvl1pPr>
          </a:lstStyle>
          <a:p>
            <a:pPr fontAlgn="base">
              <a:spcAft>
                <a:spcPct val="0"/>
              </a:spcAft>
              <a:defRPr/>
            </a:pPr>
            <a:endParaRPr lang="en-US" altLang="ja-JP"/>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charset="0"/>
                <a:ea typeface="ＭＳ Ｐゴシック" pitchFamily="-108" charset="-128"/>
              </a:defRPr>
            </a:lvl1pPr>
          </a:lstStyle>
          <a:p>
            <a:pPr fontAlgn="base">
              <a:spcBef>
                <a:spcPct val="0"/>
              </a:spcBef>
              <a:spcAft>
                <a:spcPct val="0"/>
              </a:spcAft>
              <a:defRPr/>
            </a:pPr>
            <a:fld id="{66268AFE-41A0-4C50-AE4B-C0E12F272F9B}" type="slidenum">
              <a:rPr lang="en-US" altLang="ja-JP"/>
              <a:pPr fontAlgn="base">
                <a:spcBef>
                  <a:spcPct val="0"/>
                </a:spcBef>
                <a:spcAft>
                  <a:spcPct val="0"/>
                </a:spcAft>
                <a:defRPr/>
              </a:pPr>
              <a:t>‹#›</a:t>
            </a:fld>
            <a:endParaRPr lang="en-US" altLang="ja-JP"/>
          </a:p>
        </p:txBody>
      </p:sp>
    </p:spTree>
    <p:extLst>
      <p:ext uri="{BB962C8B-B14F-4D97-AF65-F5344CB8AC3E}">
        <p14:creationId xmlns:p14="http://schemas.microsoft.com/office/powerpoint/2010/main" val="3702034742"/>
      </p:ext>
    </p:extLst>
  </p:cSld>
  <p:clrMap bg1="lt1" tx1="dk1" bg2="lt2" tx2="dk2" accent1="accent1" accent2="accent2" accent3="accent3" accent4="accent4" accent5="accent5" accent6="accent6" hlink="hlink" folHlink="folHlink"/>
  <p:sldLayoutIdLst>
    <p:sldLayoutId id="2147484556" r:id="rId1"/>
    <p:sldLayoutId id="2147484557" r:id="rId2"/>
    <p:sldLayoutId id="2147484558" r:id="rId3"/>
    <p:sldLayoutId id="2147484559" r:id="rId4"/>
    <p:sldLayoutId id="2147484560" r:id="rId5"/>
    <p:sldLayoutId id="2147484561" r:id="rId6"/>
    <p:sldLayoutId id="2147484562" r:id="rId7"/>
    <p:sldLayoutId id="2147484563" r:id="rId8"/>
    <p:sldLayoutId id="2147484564" r:id="rId9"/>
    <p:sldLayoutId id="2147484565" r:id="rId10"/>
    <p:sldLayoutId id="2147484566" r:id="rId11"/>
    <p:sldLayoutId id="2147484567" r:id="rId12"/>
    <p:sldLayoutId id="2147484568" r:id="rId13"/>
    <p:sldLayoutId id="2147484569" r:id="rId14"/>
    <p:sldLayoutId id="2147484570" r:id="rId15"/>
    <p:sldLayoutId id="2147484571" r:id="rId16"/>
  </p:sldLayoutIdLst>
  <p:txStyles>
    <p:titleStyle>
      <a:lvl1pPr algn="ctr" rtl="0" eaLnBrk="0" fontAlgn="base" hangingPunct="0">
        <a:spcBef>
          <a:spcPct val="0"/>
        </a:spcBef>
        <a:spcAft>
          <a:spcPct val="0"/>
        </a:spcAft>
        <a:defRPr kumimoji="1" sz="4400">
          <a:solidFill>
            <a:schemeClr val="tx2"/>
          </a:solidFill>
          <a:latin typeface="+mj-lt"/>
          <a:ea typeface="+mj-ea"/>
          <a:cs typeface="ＭＳ Ｐゴシック" charset="-128"/>
        </a:defRPr>
      </a:lvl1pPr>
      <a:lvl2pPr algn="ctr" rtl="0" eaLnBrk="0" fontAlgn="base" hangingPunct="0">
        <a:spcBef>
          <a:spcPct val="0"/>
        </a:spcBef>
        <a:spcAft>
          <a:spcPct val="0"/>
        </a:spcAft>
        <a:defRPr kumimoji="1" sz="4400">
          <a:solidFill>
            <a:schemeClr val="tx2"/>
          </a:solidFill>
          <a:latin typeface="Calibri" charset="0"/>
          <a:ea typeface="ＭＳ Ｐゴシック" pitchFamily="50" charset="-128"/>
          <a:cs typeface="ＭＳ Ｐゴシック" charset="-128"/>
        </a:defRPr>
      </a:lvl2pPr>
      <a:lvl3pPr algn="ctr" rtl="0" eaLnBrk="0" fontAlgn="base" hangingPunct="0">
        <a:spcBef>
          <a:spcPct val="0"/>
        </a:spcBef>
        <a:spcAft>
          <a:spcPct val="0"/>
        </a:spcAft>
        <a:defRPr kumimoji="1" sz="4400">
          <a:solidFill>
            <a:schemeClr val="tx2"/>
          </a:solidFill>
          <a:latin typeface="Calibri" charset="0"/>
          <a:ea typeface="ＭＳ Ｐゴシック" pitchFamily="50" charset="-128"/>
          <a:cs typeface="ＭＳ Ｐゴシック" charset="-128"/>
        </a:defRPr>
      </a:lvl3pPr>
      <a:lvl4pPr algn="ctr" rtl="0" eaLnBrk="0" fontAlgn="base" hangingPunct="0">
        <a:spcBef>
          <a:spcPct val="0"/>
        </a:spcBef>
        <a:spcAft>
          <a:spcPct val="0"/>
        </a:spcAft>
        <a:defRPr kumimoji="1" sz="4400">
          <a:solidFill>
            <a:schemeClr val="tx2"/>
          </a:solidFill>
          <a:latin typeface="Calibri" charset="0"/>
          <a:ea typeface="ＭＳ Ｐゴシック" pitchFamily="50" charset="-128"/>
          <a:cs typeface="ＭＳ Ｐゴシック" charset="-128"/>
        </a:defRPr>
      </a:lvl4pPr>
      <a:lvl5pPr algn="ctr" rtl="0" eaLnBrk="0" fontAlgn="base" hangingPunct="0">
        <a:spcBef>
          <a:spcPct val="0"/>
        </a:spcBef>
        <a:spcAft>
          <a:spcPct val="0"/>
        </a:spcAft>
        <a:defRPr kumimoji="1" sz="4400">
          <a:solidFill>
            <a:schemeClr val="tx2"/>
          </a:solidFill>
          <a:latin typeface="Calibri" charset="0"/>
          <a:ea typeface="ＭＳ Ｐゴシック" pitchFamily="50" charset="-128"/>
          <a:cs typeface="ＭＳ Ｐゴシック"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3E460D3B-9E2C-4579-A17C-1CA26C490050}"/>
              </a:ext>
            </a:extLst>
          </p:cNvPr>
          <p:cNvGraphicFramePr>
            <a:graphicFrameLocks noChangeAspect="1"/>
          </p:cNvGraphicFramePr>
          <p:nvPr userDrawn="1">
            <p:custDataLst>
              <p:tags r:id="rId13"/>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26" name="think-cell スライド" r:id="rId14" imgW="415" imgH="416" progId="TCLayout.ActiveDocument.1">
                  <p:embed/>
                </p:oleObj>
              </mc:Choice>
              <mc:Fallback>
                <p:oleObj name="think-cell スライド" r:id="rId14" imgW="415" imgH="416" progId="TCLayout.ActiveDocument.1">
                  <p:embed/>
                  <p:pic>
                    <p:nvPicPr>
                      <p:cNvPr id="4" name="オブジェクト 3" hidden="1">
                        <a:extLst>
                          <a:ext uri="{FF2B5EF4-FFF2-40B4-BE49-F238E27FC236}">
                            <a16:creationId xmlns:a16="http://schemas.microsoft.com/office/drawing/2014/main" id="{3E460D3B-9E2C-4579-A17C-1CA26C490050}"/>
                          </a:ext>
                        </a:extLst>
                      </p:cNvPr>
                      <p:cNvPicPr/>
                      <p:nvPr/>
                    </p:nvPicPr>
                    <p:blipFill>
                      <a:blip r:embed="rId15"/>
                      <a:stretch>
                        <a:fillRect/>
                      </a:stretch>
                    </p:blipFill>
                    <p:spPr>
                      <a:xfrm>
                        <a:off x="2118" y="1589"/>
                        <a:ext cx="2116" cy="1587"/>
                      </a:xfrm>
                      <a:prstGeom prst="rect">
                        <a:avLst/>
                      </a:prstGeom>
                    </p:spPr>
                  </p:pic>
                </p:oleObj>
              </mc:Fallback>
            </mc:AlternateContent>
          </a:graphicData>
        </a:graphic>
      </p:graphicFrame>
    </p:spTree>
    <p:extLst>
      <p:ext uri="{BB962C8B-B14F-4D97-AF65-F5344CB8AC3E}">
        <p14:creationId xmlns:p14="http://schemas.microsoft.com/office/powerpoint/2010/main" val="4199603981"/>
      </p:ext>
    </p:extLst>
  </p:cSld>
  <p:clrMap bg1="lt1" tx1="dk1" bg2="lt2" tx2="dk2" accent1="accent1" accent2="accent2" accent3="accent3" accent4="accent4" accent5="accent5" accent6="accent6" hlink="hlink" folHlink="folHlink"/>
  <p:sldLayoutIdLst>
    <p:sldLayoutId id="2147484596" r:id="rId1"/>
    <p:sldLayoutId id="2147484597" r:id="rId2"/>
    <p:sldLayoutId id="2147484598" r:id="rId3"/>
    <p:sldLayoutId id="2147484599" r:id="rId4"/>
    <p:sldLayoutId id="2147484600" r:id="rId5"/>
    <p:sldLayoutId id="2147484601" r:id="rId6"/>
    <p:sldLayoutId id="2147484602" r:id="rId7"/>
    <p:sldLayoutId id="2147484603" r:id="rId8"/>
    <p:sldLayoutId id="2147484604" r:id="rId9"/>
    <p:sldLayoutId id="2147484605" r:id="rId10"/>
  </p:sldLayoutIdLst>
  <p:hf sldNum="0" hdr="0" ftr="0" dt="0"/>
  <p:txStyles>
    <p:titleStyle>
      <a:lvl1pPr algn="l" defTabSz="914400" rtl="0" eaLnBrk="1" latinLnBrk="0" hangingPunct="1">
        <a:spcBef>
          <a:spcPct val="0"/>
        </a:spcBef>
        <a:buNone/>
        <a:defRPr kumimoji="1" sz="3200" b="1" kern="1200" baseline="0">
          <a:solidFill>
            <a:schemeClr val="tx1"/>
          </a:solidFill>
          <a:latin typeface="Arial" pitchFamily="34" charset="0"/>
          <a:ea typeface="ＭＳ Ｐゴシック"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3E460D3B-9E2C-4579-A17C-1CA26C490050}"/>
              </a:ext>
            </a:extLst>
          </p:cNvPr>
          <p:cNvGraphicFramePr>
            <a:graphicFrameLocks noChangeAspect="1"/>
          </p:cNvGraphicFramePr>
          <p:nvPr userDrawn="1">
            <p:custDataLst>
              <p:tags r:id="rId10"/>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74" name="think-cell スライド" r:id="rId11" imgW="415" imgH="416" progId="TCLayout.ActiveDocument.1">
                  <p:embed/>
                </p:oleObj>
              </mc:Choice>
              <mc:Fallback>
                <p:oleObj name="think-cell スライド" r:id="rId11" imgW="415" imgH="416" progId="TCLayout.ActiveDocument.1">
                  <p:embed/>
                  <p:pic>
                    <p:nvPicPr>
                      <p:cNvPr id="4" name="オブジェクト 3" hidden="1">
                        <a:extLst>
                          <a:ext uri="{FF2B5EF4-FFF2-40B4-BE49-F238E27FC236}">
                            <a16:creationId xmlns:a16="http://schemas.microsoft.com/office/drawing/2014/main" id="{3E460D3B-9E2C-4579-A17C-1CA26C490050}"/>
                          </a:ext>
                        </a:extLst>
                      </p:cNvPr>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723899" y="108008"/>
            <a:ext cx="11468101" cy="871200"/>
          </a:xfrm>
          <a:prstGeom prst="rect">
            <a:avLst/>
          </a:prstGeom>
        </p:spPr>
        <p:txBody>
          <a:bodyPr vert="horz" lIns="0" tIns="45720" rIns="0" bIns="4572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80000" y="1268761"/>
            <a:ext cx="112320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p:cNvSpPr>
            <a:spLocks noGrp="1"/>
          </p:cNvSpPr>
          <p:nvPr>
            <p:ph type="sldNum" sz="quarter" idx="4"/>
          </p:nvPr>
        </p:nvSpPr>
        <p:spPr>
          <a:xfrm>
            <a:off x="0" y="6492876"/>
            <a:ext cx="2844800" cy="365125"/>
          </a:xfrm>
          <a:prstGeom prst="rect">
            <a:avLst/>
          </a:prstGeom>
        </p:spPr>
        <p:txBody>
          <a:bodyPr vert="horz" lIns="91440" tIns="45720" rIns="91440" bIns="45720" rtlCol="0" anchor="b"/>
          <a:lstStyle>
            <a:lvl1pPr marL="0" algn="l" defTabSz="914400" rtl="0" eaLnBrk="1" latinLnBrk="0" hangingPunct="1">
              <a:defRPr kumimoji="1" lang="ja-JP" altLang="en-US" sz="1050" kern="1200" smtClean="0">
                <a:solidFill>
                  <a:prstClr val="black"/>
                </a:solidFill>
                <a:latin typeface="+mn-lt"/>
                <a:ea typeface="+mn-ea"/>
                <a:cs typeface="+mn-cs"/>
              </a:defRPr>
            </a:lvl1pPr>
          </a:lstStyle>
          <a:p>
            <a:fld id="{A64FACBE-1E45-4878-A4AA-C0E201FCCE16}" type="slidenum">
              <a:rPr lang="en-US" altLang="ja-JP" smtClean="0"/>
              <a:pPr/>
              <a:t>‹#›</a:t>
            </a:fld>
            <a:endParaRPr lang="en-US" dirty="0"/>
          </a:p>
        </p:txBody>
      </p:sp>
      <p:sp>
        <p:nvSpPr>
          <p:cNvPr id="8" name="正方形/長方形 7"/>
          <p:cNvSpPr/>
          <p:nvPr userDrawn="1"/>
        </p:nvSpPr>
        <p:spPr>
          <a:xfrm rot="10800000">
            <a:off x="0" y="1011336"/>
            <a:ext cx="12192000" cy="46800"/>
          </a:xfrm>
          <a:prstGeom prst="rect">
            <a:avLst/>
          </a:prstGeom>
          <a:gradFill flip="none" rotWithShape="1">
            <a:gsLst>
              <a:gs pos="50000">
                <a:srgbClr val="80B1D6"/>
              </a:gs>
              <a:gs pos="100000">
                <a:srgbClr val="0062AC"/>
              </a:gs>
              <a:gs pos="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Tree>
    <p:extLst>
      <p:ext uri="{BB962C8B-B14F-4D97-AF65-F5344CB8AC3E}">
        <p14:creationId xmlns:p14="http://schemas.microsoft.com/office/powerpoint/2010/main" val="1522198608"/>
      </p:ext>
    </p:extLst>
  </p:cSld>
  <p:clrMap bg1="lt1" tx1="dk1" bg2="lt2" tx2="dk2" accent1="accent1" accent2="accent2" accent3="accent3" accent4="accent4" accent5="accent5" accent6="accent6" hlink="hlink" folHlink="folHlink"/>
  <p:sldLayoutIdLst>
    <p:sldLayoutId id="2147484607" r:id="rId1"/>
    <p:sldLayoutId id="2147484608" r:id="rId2"/>
    <p:sldLayoutId id="2147484609" r:id="rId3"/>
    <p:sldLayoutId id="2147484610" r:id="rId4"/>
    <p:sldLayoutId id="2147484611" r:id="rId5"/>
    <p:sldLayoutId id="2147484612" r:id="rId6"/>
    <p:sldLayoutId id="2147484613" r:id="rId7"/>
  </p:sldLayoutIdLst>
  <p:hf sldNum="0" hdr="0" ftr="0" dt="0"/>
  <p:txStyles>
    <p:titleStyle>
      <a:lvl1pPr algn="l" defTabSz="914400" rtl="0" eaLnBrk="1" latinLnBrk="0" hangingPunct="1">
        <a:spcBef>
          <a:spcPct val="0"/>
        </a:spcBef>
        <a:buNone/>
        <a:defRPr kumimoji="1" sz="3200" b="1" kern="1200" baseline="0">
          <a:solidFill>
            <a:schemeClr val="tx1"/>
          </a:solidFill>
          <a:latin typeface="Arial" pitchFamily="34" charset="0"/>
          <a:ea typeface="ＭＳ Ｐゴシック"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18/10/relationships/comments" Target="../comments/modernComment_105_0.xml"/><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7.png"/><Relationship Id="rId2" Type="http://schemas.microsoft.com/office/2007/relationships/media" Target="../media/media10.m4a"/><Relationship Id="rId1" Type="http://schemas.openxmlformats.org/officeDocument/2006/relationships/tags" Target="../tags/tag12.xml"/><Relationship Id="rId6" Type="http://schemas.openxmlformats.org/officeDocument/2006/relationships/image" Target="../media/image14.png"/><Relationship Id="rId5" Type="http://schemas.openxmlformats.org/officeDocument/2006/relationships/notesSlide" Target="../notesSlides/notesSlide10.xml"/><Relationship Id="rId4"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notesSlide" Target="../notesSlides/notesSlide11.xml"/><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12.m4a"/><Relationship Id="rId7" Type="http://schemas.openxmlformats.org/officeDocument/2006/relationships/image" Target="../media/image16.png"/><Relationship Id="rId2" Type="http://schemas.microsoft.com/office/2007/relationships/media" Target="../media/media12.m4a"/><Relationship Id="rId1" Type="http://schemas.openxmlformats.org/officeDocument/2006/relationships/tags" Target="../tags/tag14.xml"/><Relationship Id="rId6" Type="http://schemas.openxmlformats.org/officeDocument/2006/relationships/image" Target="../media/image15.png"/><Relationship Id="rId5" Type="http://schemas.openxmlformats.org/officeDocument/2006/relationships/notesSlide" Target="../notesSlides/notesSlide12.xml"/><Relationship Id="rId4"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7.png"/><Relationship Id="rId2" Type="http://schemas.microsoft.com/office/2007/relationships/media" Target="../media/media13.m4a"/><Relationship Id="rId1" Type="http://schemas.openxmlformats.org/officeDocument/2006/relationships/tags" Target="../tags/tag15.xml"/><Relationship Id="rId6" Type="http://schemas.openxmlformats.org/officeDocument/2006/relationships/image" Target="../media/image17.png"/><Relationship Id="rId5" Type="http://schemas.openxmlformats.org/officeDocument/2006/relationships/notesSlide" Target="../notesSlides/notesSlide13.xml"/><Relationship Id="rId4"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7.png"/><Relationship Id="rId2" Type="http://schemas.microsoft.com/office/2007/relationships/media" Target="../media/media14.m4a"/><Relationship Id="rId1" Type="http://schemas.openxmlformats.org/officeDocument/2006/relationships/tags" Target="../tags/tag16.xml"/><Relationship Id="rId6" Type="http://schemas.openxmlformats.org/officeDocument/2006/relationships/image" Target="../media/image18.png"/><Relationship Id="rId5" Type="http://schemas.openxmlformats.org/officeDocument/2006/relationships/notesSlide" Target="../notesSlides/notesSlide14.xml"/><Relationship Id="rId4"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image" Target="../media/image19.gif"/><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microsoft.com/office/2018/10/relationships/comments" Target="../comments/modernComment_10D_F33C02E4.xml"/><Relationship Id="rId3" Type="http://schemas.openxmlformats.org/officeDocument/2006/relationships/audio" Target="../media/media16.m4a"/><Relationship Id="rId7" Type="http://schemas.openxmlformats.org/officeDocument/2006/relationships/image" Target="../media/image7.png"/><Relationship Id="rId2" Type="http://schemas.microsoft.com/office/2007/relationships/media" Target="../media/media16.m4a"/><Relationship Id="rId1" Type="http://schemas.openxmlformats.org/officeDocument/2006/relationships/tags" Target="../tags/tag17.xml"/><Relationship Id="rId6" Type="http://schemas.openxmlformats.org/officeDocument/2006/relationships/chart" Target="../charts/chart1.xml"/><Relationship Id="rId5" Type="http://schemas.openxmlformats.org/officeDocument/2006/relationships/notesSlide" Target="../notesSlides/notesSlide16.xml"/><Relationship Id="rId4"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media17.m4a"/><Relationship Id="rId7" Type="http://schemas.openxmlformats.org/officeDocument/2006/relationships/image" Target="../media/image12.png"/><Relationship Id="rId2" Type="http://schemas.microsoft.com/office/2007/relationships/media" Target="../media/media17.m4a"/><Relationship Id="rId1" Type="http://schemas.openxmlformats.org/officeDocument/2006/relationships/tags" Target="../tags/tag18.xml"/><Relationship Id="rId6" Type="http://schemas.openxmlformats.org/officeDocument/2006/relationships/image" Target="../media/image11.png"/><Relationship Id="rId5" Type="http://schemas.openxmlformats.org/officeDocument/2006/relationships/notesSlide" Target="../notesSlides/notesSlide17.xml"/><Relationship Id="rId10" Type="http://schemas.microsoft.com/office/2018/10/relationships/comments" Target="../comments/modernComment_7FFFFFFD_26A1E3DF.xml"/><Relationship Id="rId4" Type="http://schemas.openxmlformats.org/officeDocument/2006/relationships/slideLayout" Target="../slideLayouts/slideLayout12.xm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7.png"/><Relationship Id="rId2" Type="http://schemas.microsoft.com/office/2007/relationships/media" Target="../media/media18.m4a"/><Relationship Id="rId1" Type="http://schemas.openxmlformats.org/officeDocument/2006/relationships/tags" Target="../tags/tag19.xml"/><Relationship Id="rId6" Type="http://schemas.openxmlformats.org/officeDocument/2006/relationships/image" Target="../media/image5.png"/><Relationship Id="rId5" Type="http://schemas.openxmlformats.org/officeDocument/2006/relationships/notesSlide" Target="../notesSlides/notesSlide18.xml"/><Relationship Id="rId4"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4a"/><Relationship Id="rId1" Type="http://schemas.microsoft.com/office/2007/relationships/media" Target="../media/media19.m4a"/><Relationship Id="rId6" Type="http://schemas.microsoft.com/office/2018/10/relationships/comments" Target="../comments/modernComment_7FFFFFFF_CBA15F26.xml"/><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7.png"/><Relationship Id="rId2" Type="http://schemas.microsoft.com/office/2007/relationships/media" Target="../media/media2.m4a"/><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7" Type="http://schemas.openxmlformats.org/officeDocument/2006/relationships/image" Target="../media/image7.png"/><Relationship Id="rId2" Type="http://schemas.microsoft.com/office/2007/relationships/media" Target="../media/media20.m4a"/><Relationship Id="rId1" Type="http://schemas.openxmlformats.org/officeDocument/2006/relationships/tags" Target="../tags/tag20.xml"/><Relationship Id="rId6" Type="http://schemas.openxmlformats.org/officeDocument/2006/relationships/image" Target="../media/image21.png"/><Relationship Id="rId5" Type="http://schemas.openxmlformats.org/officeDocument/2006/relationships/notesSlide" Target="../notesSlides/notesSlide20.xml"/><Relationship Id="rId4"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7" Type="http://schemas.openxmlformats.org/officeDocument/2006/relationships/image" Target="../media/image7.png"/><Relationship Id="rId2" Type="http://schemas.microsoft.com/office/2007/relationships/media" Target="../media/media21.m4a"/><Relationship Id="rId1" Type="http://schemas.openxmlformats.org/officeDocument/2006/relationships/tags" Target="../tags/tag21.xml"/><Relationship Id="rId6" Type="http://schemas.openxmlformats.org/officeDocument/2006/relationships/image" Target="../media/image10.png"/><Relationship Id="rId5" Type="http://schemas.openxmlformats.org/officeDocument/2006/relationships/notesSlide" Target="../notesSlides/notesSlide21.xml"/><Relationship Id="rId4"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7" Type="http://schemas.openxmlformats.org/officeDocument/2006/relationships/image" Target="../media/image7.png"/><Relationship Id="rId2" Type="http://schemas.microsoft.com/office/2007/relationships/media" Target="../media/media22.m4a"/><Relationship Id="rId1" Type="http://schemas.openxmlformats.org/officeDocument/2006/relationships/tags" Target="../tags/tag22.xml"/><Relationship Id="rId6" Type="http://schemas.openxmlformats.org/officeDocument/2006/relationships/image" Target="../media/image5.png"/><Relationship Id="rId5" Type="http://schemas.openxmlformats.org/officeDocument/2006/relationships/notesSlide" Target="../notesSlides/notesSlide22.xml"/><Relationship Id="rId4"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audio" Target="../media/media23.m4a"/><Relationship Id="rId7" Type="http://schemas.openxmlformats.org/officeDocument/2006/relationships/image" Target="../media/image7.png"/><Relationship Id="rId2" Type="http://schemas.microsoft.com/office/2007/relationships/media" Target="../media/media23.m4a"/><Relationship Id="rId1" Type="http://schemas.openxmlformats.org/officeDocument/2006/relationships/tags" Target="../tags/tag23.xml"/><Relationship Id="rId6" Type="http://schemas.openxmlformats.org/officeDocument/2006/relationships/image" Target="../media/image5.png"/><Relationship Id="rId5" Type="http://schemas.openxmlformats.org/officeDocument/2006/relationships/notesSlide" Target="../notesSlides/notesSlide23.xml"/><Relationship Id="rId4"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7" Type="http://schemas.openxmlformats.org/officeDocument/2006/relationships/image" Target="../media/image7.png"/><Relationship Id="rId2" Type="http://schemas.microsoft.com/office/2007/relationships/media" Target="../media/media24.m4a"/><Relationship Id="rId1" Type="http://schemas.openxmlformats.org/officeDocument/2006/relationships/tags" Target="../tags/tag24.xml"/><Relationship Id="rId6" Type="http://schemas.openxmlformats.org/officeDocument/2006/relationships/image" Target="../media/image8.png"/><Relationship Id="rId5" Type="http://schemas.openxmlformats.org/officeDocument/2006/relationships/notesSlide" Target="../notesSlides/notesSlide24.xml"/><Relationship Id="rId4"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audio" Target="../media/media25.m4a"/><Relationship Id="rId7" Type="http://schemas.openxmlformats.org/officeDocument/2006/relationships/image" Target="../media/image7.png"/><Relationship Id="rId2" Type="http://schemas.microsoft.com/office/2007/relationships/media" Target="../media/media25.m4a"/><Relationship Id="rId1" Type="http://schemas.openxmlformats.org/officeDocument/2006/relationships/tags" Target="../tags/tag25.xml"/><Relationship Id="rId6" Type="http://schemas.openxmlformats.org/officeDocument/2006/relationships/image" Target="../media/image8.png"/><Relationship Id="rId5" Type="http://schemas.openxmlformats.org/officeDocument/2006/relationships/notesSlide" Target="../notesSlides/notesSlide25.xml"/><Relationship Id="rId4"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26.m4a"/><Relationship Id="rId7" Type="http://schemas.openxmlformats.org/officeDocument/2006/relationships/image" Target="../media/image23.png"/><Relationship Id="rId2" Type="http://schemas.microsoft.com/office/2007/relationships/media" Target="../media/media26.m4a"/><Relationship Id="rId1" Type="http://schemas.openxmlformats.org/officeDocument/2006/relationships/tags" Target="../tags/tag26.xml"/><Relationship Id="rId6" Type="http://schemas.openxmlformats.org/officeDocument/2006/relationships/image" Target="../media/image22.png"/><Relationship Id="rId5" Type="http://schemas.openxmlformats.org/officeDocument/2006/relationships/notesSlide" Target="../notesSlides/notesSlide26.xml"/><Relationship Id="rId4"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audio" Target="../media/media27.m4a"/><Relationship Id="rId7" Type="http://schemas.openxmlformats.org/officeDocument/2006/relationships/image" Target="../media/image7.png"/><Relationship Id="rId2" Type="http://schemas.microsoft.com/office/2007/relationships/media" Target="../media/media27.m4a"/><Relationship Id="rId1" Type="http://schemas.openxmlformats.org/officeDocument/2006/relationships/tags" Target="../tags/tag27.xml"/><Relationship Id="rId6" Type="http://schemas.openxmlformats.org/officeDocument/2006/relationships/image" Target="../media/image8.png"/><Relationship Id="rId5" Type="http://schemas.openxmlformats.org/officeDocument/2006/relationships/notesSlide" Target="../notesSlides/notesSlide27.xml"/><Relationship Id="rId4"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28.m4a"/><Relationship Id="rId7" Type="http://schemas.openxmlformats.org/officeDocument/2006/relationships/image" Target="../media/image25.png"/><Relationship Id="rId2" Type="http://schemas.microsoft.com/office/2007/relationships/media" Target="../media/media28.m4a"/><Relationship Id="rId1" Type="http://schemas.openxmlformats.org/officeDocument/2006/relationships/tags" Target="../tags/tag28.xml"/><Relationship Id="rId6" Type="http://schemas.openxmlformats.org/officeDocument/2006/relationships/image" Target="../media/image24.png"/><Relationship Id="rId5" Type="http://schemas.openxmlformats.org/officeDocument/2006/relationships/notesSlide" Target="../notesSlides/notesSlide28.xml"/><Relationship Id="rId4"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29.m4a"/><Relationship Id="rId7" Type="http://schemas.openxmlformats.org/officeDocument/2006/relationships/image" Target="../media/image26.png"/><Relationship Id="rId2" Type="http://schemas.microsoft.com/office/2007/relationships/media" Target="../media/media29.m4a"/><Relationship Id="rId1" Type="http://schemas.openxmlformats.org/officeDocument/2006/relationships/tags" Target="../tags/tag29.xml"/><Relationship Id="rId6" Type="http://schemas.openxmlformats.org/officeDocument/2006/relationships/image" Target="../media/image8.png"/><Relationship Id="rId5" Type="http://schemas.openxmlformats.org/officeDocument/2006/relationships/notesSlide" Target="../notesSlides/notesSlide29.xml"/><Relationship Id="rId4"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3.m4a"/><Relationship Id="rId7" Type="http://schemas.openxmlformats.org/officeDocument/2006/relationships/image" Target="../media/image10.png"/><Relationship Id="rId2" Type="http://schemas.microsoft.com/office/2007/relationships/media" Target="../media/media3.m4a"/><Relationship Id="rId1" Type="http://schemas.openxmlformats.org/officeDocument/2006/relationships/tags" Target="../tags/tag6.xml"/><Relationship Id="rId6" Type="http://schemas.openxmlformats.org/officeDocument/2006/relationships/image" Target="../media/image9.png"/><Relationship Id="rId5" Type="http://schemas.openxmlformats.org/officeDocument/2006/relationships/notesSlide" Target="../notesSlides/notesSlide3.xml"/><Relationship Id="rId4"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audio" Target="../media/media30.m4a"/><Relationship Id="rId7" Type="http://schemas.openxmlformats.org/officeDocument/2006/relationships/image" Target="../media/image7.png"/><Relationship Id="rId2" Type="http://schemas.microsoft.com/office/2007/relationships/media" Target="../media/media30.m4a"/><Relationship Id="rId1" Type="http://schemas.openxmlformats.org/officeDocument/2006/relationships/tags" Target="../tags/tag30.xml"/><Relationship Id="rId6" Type="http://schemas.openxmlformats.org/officeDocument/2006/relationships/image" Target="../media/image27.png"/><Relationship Id="rId5" Type="http://schemas.openxmlformats.org/officeDocument/2006/relationships/notesSlide" Target="../notesSlides/notesSlide30.xml"/><Relationship Id="rId4"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7.png"/><Relationship Id="rId5" Type="http://schemas.openxmlformats.org/officeDocument/2006/relationships/image" Target="../media/image28.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audio" Target="../media/media32.m4a"/><Relationship Id="rId7" Type="http://schemas.openxmlformats.org/officeDocument/2006/relationships/image" Target="../media/image7.png"/><Relationship Id="rId2" Type="http://schemas.microsoft.com/office/2007/relationships/media" Target="../media/media32.m4a"/><Relationship Id="rId1" Type="http://schemas.openxmlformats.org/officeDocument/2006/relationships/tags" Target="../tags/tag31.xml"/><Relationship Id="rId6" Type="http://schemas.openxmlformats.org/officeDocument/2006/relationships/image" Target="../media/image29.png"/><Relationship Id="rId5" Type="http://schemas.openxmlformats.org/officeDocument/2006/relationships/notesSlide" Target="../notesSlides/notesSlide32.xml"/><Relationship Id="rId4"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audio" Target="../media/media33.m4a"/><Relationship Id="rId7" Type="http://schemas.openxmlformats.org/officeDocument/2006/relationships/image" Target="../media/image7.png"/><Relationship Id="rId2" Type="http://schemas.microsoft.com/office/2007/relationships/media" Target="../media/media33.m4a"/><Relationship Id="rId1" Type="http://schemas.openxmlformats.org/officeDocument/2006/relationships/tags" Target="../tags/tag32.xml"/><Relationship Id="rId6" Type="http://schemas.openxmlformats.org/officeDocument/2006/relationships/image" Target="../media/image30.png"/><Relationship Id="rId5" Type="http://schemas.openxmlformats.org/officeDocument/2006/relationships/notesSlide" Target="../notesSlides/notesSlide33.xml"/><Relationship Id="rId4"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34.m4a"/><Relationship Id="rId7" Type="http://schemas.openxmlformats.org/officeDocument/2006/relationships/image" Target="../media/image24.png"/><Relationship Id="rId2" Type="http://schemas.microsoft.com/office/2007/relationships/media" Target="../media/media34.m4a"/><Relationship Id="rId1" Type="http://schemas.openxmlformats.org/officeDocument/2006/relationships/tags" Target="../tags/tag33.xml"/><Relationship Id="rId6" Type="http://schemas.openxmlformats.org/officeDocument/2006/relationships/image" Target="../media/image27.png"/><Relationship Id="rId5" Type="http://schemas.openxmlformats.org/officeDocument/2006/relationships/notesSlide" Target="../notesSlides/notesSlide34.xml"/><Relationship Id="rId4" Type="http://schemas.openxmlformats.org/officeDocument/2006/relationships/slideLayout" Target="../slideLayouts/slideLayout27.xml"/><Relationship Id="rId9" Type="http://schemas.microsoft.com/office/2018/10/relationships/comments" Target="../comments/modernComment_7FFFFFFB_E1898B8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7.png"/><Relationship Id="rId5" Type="http://schemas.openxmlformats.org/officeDocument/2006/relationships/image" Target="../media/image31.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audio" Target="../media/media36.m4a"/><Relationship Id="rId7" Type="http://schemas.microsoft.com/office/2018/10/relationships/comments" Target="../comments/modernComment_107_27854843.xml"/><Relationship Id="rId2" Type="http://schemas.microsoft.com/office/2007/relationships/media" Target="../media/media36.m4a"/><Relationship Id="rId1" Type="http://schemas.openxmlformats.org/officeDocument/2006/relationships/tags" Target="../tags/tag34.xml"/><Relationship Id="rId6" Type="http://schemas.openxmlformats.org/officeDocument/2006/relationships/image" Target="../media/image7.png"/><Relationship Id="rId5" Type="http://schemas.openxmlformats.org/officeDocument/2006/relationships/notesSlide" Target="../notesSlides/notesSlide36.xml"/><Relationship Id="rId4"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audio" Target="../media/media37.m4a"/><Relationship Id="rId7" Type="http://schemas.microsoft.com/office/2018/10/relationships/comments" Target="../comments/modernComment_117_0.xml"/><Relationship Id="rId2" Type="http://schemas.microsoft.com/office/2007/relationships/media" Target="../media/media37.m4a"/><Relationship Id="rId1" Type="http://schemas.openxmlformats.org/officeDocument/2006/relationships/tags" Target="../tags/tag35.xml"/><Relationship Id="rId6" Type="http://schemas.openxmlformats.org/officeDocument/2006/relationships/image" Target="../media/image7.png"/><Relationship Id="rId5" Type="http://schemas.openxmlformats.org/officeDocument/2006/relationships/notesSlide" Target="../notesSlides/notesSlide37.xml"/><Relationship Id="rId4"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8" Type="http://schemas.microsoft.com/office/2018/10/relationships/comments" Target="../comments/modernComment_10E_0.xml"/><Relationship Id="rId3" Type="http://schemas.openxmlformats.org/officeDocument/2006/relationships/audio" Target="../media/media38.m4a"/><Relationship Id="rId7" Type="http://schemas.openxmlformats.org/officeDocument/2006/relationships/image" Target="../media/image7.png"/><Relationship Id="rId2" Type="http://schemas.microsoft.com/office/2007/relationships/media" Target="../media/media38.m4a"/><Relationship Id="rId1" Type="http://schemas.openxmlformats.org/officeDocument/2006/relationships/tags" Target="../tags/tag36.xml"/><Relationship Id="rId6" Type="http://schemas.openxmlformats.org/officeDocument/2006/relationships/image" Target="../media/image32.png"/><Relationship Id="rId5" Type="http://schemas.openxmlformats.org/officeDocument/2006/relationships/notesSlide" Target="../notesSlides/notesSlide38.xml"/><Relationship Id="rId4"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media39.m4a"/><Relationship Id="rId7" Type="http://schemas.openxmlformats.org/officeDocument/2006/relationships/image" Target="../media/image12.png"/><Relationship Id="rId2" Type="http://schemas.microsoft.com/office/2007/relationships/media" Target="../media/media39.m4a"/><Relationship Id="rId1" Type="http://schemas.openxmlformats.org/officeDocument/2006/relationships/tags" Target="../tags/tag37.xml"/><Relationship Id="rId6" Type="http://schemas.openxmlformats.org/officeDocument/2006/relationships/image" Target="../media/image11.png"/><Relationship Id="rId5" Type="http://schemas.openxmlformats.org/officeDocument/2006/relationships/notesSlide" Target="../notesSlides/notesSlide39.xml"/><Relationship Id="rId10" Type="http://schemas.microsoft.com/office/2018/10/relationships/comments" Target="../comments/modernComment_106_957ED767.xml"/><Relationship Id="rId4" Type="http://schemas.openxmlformats.org/officeDocument/2006/relationships/slideLayout" Target="../slideLayouts/slideLayout29.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media4.m4a"/><Relationship Id="rId7" Type="http://schemas.openxmlformats.org/officeDocument/2006/relationships/image" Target="../media/image12.png"/><Relationship Id="rId2" Type="http://schemas.microsoft.com/office/2007/relationships/media" Target="../media/media4.m4a"/><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notesSlide" Target="../notesSlides/notesSlide4.xml"/><Relationship Id="rId4" Type="http://schemas.openxmlformats.org/officeDocument/2006/relationships/slideLayout" Target="../slideLayouts/slideLayout13.xml"/><Relationship Id="rId9"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microsoft.com/office/2018/10/relationships/comments" Target="../comments/modernComment_7FFFDCDE_ED882D3E.xml"/><Relationship Id="rId3" Type="http://schemas.openxmlformats.org/officeDocument/2006/relationships/slideLayout" Target="../slideLayouts/slideLayout29.xml"/><Relationship Id="rId7" Type="http://schemas.openxmlformats.org/officeDocument/2006/relationships/image" Target="../media/image7.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microsoft.com/office/2018/10/relationships/comments" Target="../comments/modernComment_115_0.xml"/><Relationship Id="rId3" Type="http://schemas.openxmlformats.org/officeDocument/2006/relationships/audio" Target="../media/media41.m4a"/><Relationship Id="rId7" Type="http://schemas.openxmlformats.org/officeDocument/2006/relationships/image" Target="../media/image7.png"/><Relationship Id="rId2" Type="http://schemas.microsoft.com/office/2007/relationships/media" Target="../media/media41.m4a"/><Relationship Id="rId1" Type="http://schemas.openxmlformats.org/officeDocument/2006/relationships/tags" Target="../tags/tag38.xml"/><Relationship Id="rId6" Type="http://schemas.openxmlformats.org/officeDocument/2006/relationships/image" Target="../media/image35.png"/><Relationship Id="rId5" Type="http://schemas.openxmlformats.org/officeDocument/2006/relationships/notesSlide" Target="../notesSlides/notesSlide41.xml"/><Relationship Id="rId4"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1.xml"/><Relationship Id="rId7" Type="http://schemas.openxmlformats.org/officeDocument/2006/relationships/image" Target="../media/image6.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36.png"/><Relationship Id="rId5" Type="http://schemas.openxmlformats.org/officeDocument/2006/relationships/image" Target="../media/image5.png"/><Relationship Id="rId4" Type="http://schemas.openxmlformats.org/officeDocument/2006/relationships/notesSlide" Target="../notesSlides/notesSlide42.xml"/><Relationship Id="rId9" Type="http://schemas.microsoft.com/office/2018/10/relationships/comments" Target="../comments/modernComment_108_878179A3.xml"/></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43.m4a"/><Relationship Id="rId7" Type="http://schemas.openxmlformats.org/officeDocument/2006/relationships/image" Target="../media/image24.png"/><Relationship Id="rId2" Type="http://schemas.microsoft.com/office/2007/relationships/media" Target="../media/media43.m4a"/><Relationship Id="rId1" Type="http://schemas.openxmlformats.org/officeDocument/2006/relationships/tags" Target="../tags/tag39.xml"/><Relationship Id="rId6" Type="http://schemas.openxmlformats.org/officeDocument/2006/relationships/image" Target="../media/image36.png"/><Relationship Id="rId5" Type="http://schemas.openxmlformats.org/officeDocument/2006/relationships/notesSlide" Target="../notesSlides/notesSlide43.xml"/><Relationship Id="rId4" Type="http://schemas.openxmlformats.org/officeDocument/2006/relationships/slideLayout" Target="../slideLayouts/slideLayout25.xml"/><Relationship Id="rId9" Type="http://schemas.microsoft.com/office/2018/10/relationships/comments" Target="../comments/modernComment_10A_A6A70D31.xml"/></Relationships>
</file>

<file path=ppt/slides/_rels/slide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44.m4a"/><Relationship Id="rId7" Type="http://schemas.openxmlformats.org/officeDocument/2006/relationships/image" Target="../media/image37.png"/><Relationship Id="rId2" Type="http://schemas.microsoft.com/office/2007/relationships/media" Target="../media/media44.m4a"/><Relationship Id="rId1" Type="http://schemas.openxmlformats.org/officeDocument/2006/relationships/tags" Target="../tags/tag40.xml"/><Relationship Id="rId6" Type="http://schemas.openxmlformats.org/officeDocument/2006/relationships/image" Target="../media/image36.png"/><Relationship Id="rId5" Type="http://schemas.openxmlformats.org/officeDocument/2006/relationships/notesSlide" Target="../notesSlides/notesSlide44.xml"/><Relationship Id="rId4"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audio" Target="../media/media45.m4a"/><Relationship Id="rId7" Type="http://schemas.microsoft.com/office/2018/10/relationships/comments" Target="../comments/modernComment_103_0.xml"/><Relationship Id="rId2" Type="http://schemas.microsoft.com/office/2007/relationships/media" Target="../media/media45.m4a"/><Relationship Id="rId1" Type="http://schemas.openxmlformats.org/officeDocument/2006/relationships/tags" Target="../tags/tag41.xml"/><Relationship Id="rId6" Type="http://schemas.openxmlformats.org/officeDocument/2006/relationships/image" Target="../media/image7.png"/><Relationship Id="rId5" Type="http://schemas.openxmlformats.org/officeDocument/2006/relationships/notesSlide" Target="../notesSlides/notesSlide45.xml"/><Relationship Id="rId4"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7.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8.png"/><Relationship Id="rId5" Type="http://schemas.openxmlformats.org/officeDocument/2006/relationships/image" Target="../media/image38.jpg"/><Relationship Id="rId4"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7.png"/><Relationship Id="rId2" Type="http://schemas.microsoft.com/office/2007/relationships/media" Target="../media/media5.m4a"/><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notesSlide" Target="../notesSlides/notesSlide5.xml"/><Relationship Id="rId4"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image" Target="../media/image7.png"/><Relationship Id="rId2" Type="http://schemas.microsoft.com/office/2007/relationships/media" Target="../media/media6.m4a"/><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microsoft.com/office/2018/10/relationships/comments" Target="../comments/modernComment_112_DF2488E9.xml"/><Relationship Id="rId2" Type="http://schemas.microsoft.com/office/2007/relationships/media" Target="../media/media8.m4a"/><Relationship Id="rId1" Type="http://schemas.openxmlformats.org/officeDocument/2006/relationships/tags" Target="../tags/tag10.xml"/><Relationship Id="rId6" Type="http://schemas.openxmlformats.org/officeDocument/2006/relationships/image" Target="../media/image7.png"/><Relationship Id="rId5" Type="http://schemas.openxmlformats.org/officeDocument/2006/relationships/notesSlide" Target="../notesSlides/notesSlide8.xml"/><Relationship Id="rId4"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microsoft.com/office/2018/10/relationships/comments" Target="../comments/modernComment_136_E98FC057.xml"/><Relationship Id="rId2" Type="http://schemas.microsoft.com/office/2007/relationships/media" Target="../media/media9.m4a"/><Relationship Id="rId1" Type="http://schemas.openxmlformats.org/officeDocument/2006/relationships/tags" Target="../tags/tag11.xml"/><Relationship Id="rId6" Type="http://schemas.openxmlformats.org/officeDocument/2006/relationships/image" Target="../media/image7.png"/><Relationship Id="rId5" Type="http://schemas.openxmlformats.org/officeDocument/2006/relationships/notesSlide" Target="../notesSlides/notesSlide9.xml"/><Relationship Id="rId4"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楕円 8">
            <a:extLst>
              <a:ext uri="{FF2B5EF4-FFF2-40B4-BE49-F238E27FC236}">
                <a16:creationId xmlns:a16="http://schemas.microsoft.com/office/drawing/2014/main" id="{421DC8CA-CA0B-26AF-07EC-08F3308632C3}"/>
              </a:ext>
            </a:extLst>
          </p:cNvPr>
          <p:cNvSpPr/>
          <p:nvPr/>
        </p:nvSpPr>
        <p:spPr>
          <a:xfrm>
            <a:off x="2054225" y="-510138"/>
            <a:ext cx="8083550" cy="808355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Rectangle 1">
            <a:extLst>
              <a:ext uri="{FF2B5EF4-FFF2-40B4-BE49-F238E27FC236}">
                <a16:creationId xmlns:a16="http://schemas.microsoft.com/office/drawing/2014/main" id="{A4836967-0E91-59E6-F2C1-CD7B9D16B8DE}"/>
              </a:ext>
            </a:extLst>
          </p:cNvPr>
          <p:cNvSpPr txBox="1">
            <a:spLocks/>
          </p:cNvSpPr>
          <p:nvPr/>
        </p:nvSpPr>
        <p:spPr bwMode="auto">
          <a:xfrm>
            <a:off x="1804164" y="1707828"/>
            <a:ext cx="8569325"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eaLnBrk="1" hangingPunct="1">
              <a:lnSpc>
                <a:spcPts val="4400"/>
              </a:lnSpc>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ja-JP" sz="3200"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Maternal immunization</a:t>
            </a:r>
            <a:br>
              <a:rPr lang="en-US" altLang="ja-JP"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r>
              <a:rPr lang="ja-JP" altLang="en-US" sz="3200"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（母子免疫ワクチン）</a:t>
            </a:r>
            <a:endParaRPr lang="ja-JP" altLang="en-GB"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13" name="Rectangle 3">
            <a:extLst>
              <a:ext uri="{FF2B5EF4-FFF2-40B4-BE49-F238E27FC236}">
                <a16:creationId xmlns:a16="http://schemas.microsoft.com/office/drawing/2014/main" id="{E8AF2E4D-5163-7201-FA19-25FC87771303}"/>
              </a:ext>
            </a:extLst>
          </p:cNvPr>
          <p:cNvSpPr txBox="1">
            <a:spLocks noChangeArrowheads="1"/>
          </p:cNvSpPr>
          <p:nvPr/>
        </p:nvSpPr>
        <p:spPr bwMode="auto">
          <a:xfrm>
            <a:off x="3124621" y="4973970"/>
            <a:ext cx="611178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kumimoji="1" sz="3200">
                <a:solidFill>
                  <a:schemeClr val="tx1"/>
                </a:solidFill>
                <a:latin typeface="+mn-lt"/>
                <a:ea typeface="+mn-ea"/>
                <a:cs typeface="ＭＳ Ｐゴシック" charset="-128"/>
              </a:defRPr>
            </a:lvl1pPr>
            <a:lvl2pPr marL="457200" indent="0" algn="ctr" rtl="0" eaLnBrk="0" fontAlgn="base" hangingPunct="0">
              <a:spcBef>
                <a:spcPct val="20000"/>
              </a:spcBef>
              <a:spcAft>
                <a:spcPct val="0"/>
              </a:spcAft>
              <a:buNone/>
              <a:defRPr kumimoji="1" sz="2800">
                <a:solidFill>
                  <a:schemeClr val="tx1"/>
                </a:solidFill>
                <a:latin typeface="+mn-lt"/>
                <a:ea typeface="+mn-ea"/>
              </a:defRPr>
            </a:lvl2pPr>
            <a:lvl3pPr marL="914400" indent="0" algn="ctr" rtl="0" eaLnBrk="0" fontAlgn="base" hangingPunct="0">
              <a:spcBef>
                <a:spcPct val="20000"/>
              </a:spcBef>
              <a:spcAft>
                <a:spcPct val="0"/>
              </a:spcAft>
              <a:buNone/>
              <a:defRPr kumimoji="1" sz="2400">
                <a:solidFill>
                  <a:schemeClr val="tx1"/>
                </a:solidFill>
                <a:latin typeface="+mn-lt"/>
                <a:ea typeface="+mn-ea"/>
              </a:defRPr>
            </a:lvl3pPr>
            <a:lvl4pPr marL="1371600" indent="0" algn="ctr" rtl="0" eaLnBrk="0" fontAlgn="base" hangingPunct="0">
              <a:spcBef>
                <a:spcPct val="20000"/>
              </a:spcBef>
              <a:spcAft>
                <a:spcPct val="0"/>
              </a:spcAft>
              <a:buNone/>
              <a:defRPr kumimoji="1" sz="2000">
                <a:solidFill>
                  <a:schemeClr val="tx1"/>
                </a:solidFill>
                <a:latin typeface="+mn-lt"/>
                <a:ea typeface="+mn-ea"/>
              </a:defRPr>
            </a:lvl4pPr>
            <a:lvl5pPr marL="1828800" indent="0" algn="ctr" rtl="0" eaLnBrk="0" fontAlgn="base" hangingPunct="0">
              <a:spcBef>
                <a:spcPct val="20000"/>
              </a:spcBef>
              <a:spcAft>
                <a:spcPct val="0"/>
              </a:spcAft>
              <a:buNone/>
              <a:defRPr kumimoji="1" sz="2000">
                <a:solidFill>
                  <a:schemeClr val="tx1"/>
                </a:solidFill>
                <a:latin typeface="+mn-lt"/>
                <a:ea typeface="+mn-ea"/>
              </a:defRPr>
            </a:lvl5pPr>
            <a:lvl6pPr marL="2286000" indent="0" algn="ctr" rtl="0" fontAlgn="base">
              <a:spcBef>
                <a:spcPct val="20000"/>
              </a:spcBef>
              <a:spcAft>
                <a:spcPct val="0"/>
              </a:spcAft>
              <a:buNone/>
              <a:defRPr kumimoji="1" sz="2000">
                <a:solidFill>
                  <a:schemeClr val="tx1"/>
                </a:solidFill>
                <a:latin typeface="+mn-lt"/>
                <a:ea typeface="+mn-ea"/>
              </a:defRPr>
            </a:lvl6pPr>
            <a:lvl7pPr marL="2743200" indent="0" algn="ctr" rtl="0" fontAlgn="base">
              <a:spcBef>
                <a:spcPct val="20000"/>
              </a:spcBef>
              <a:spcAft>
                <a:spcPct val="0"/>
              </a:spcAft>
              <a:buNone/>
              <a:defRPr kumimoji="1" sz="2000">
                <a:solidFill>
                  <a:schemeClr val="tx1"/>
                </a:solidFill>
                <a:latin typeface="+mn-lt"/>
                <a:ea typeface="+mn-ea"/>
              </a:defRPr>
            </a:lvl7pPr>
            <a:lvl8pPr marL="3200400" indent="0" algn="ctr" rtl="0" fontAlgn="base">
              <a:spcBef>
                <a:spcPct val="20000"/>
              </a:spcBef>
              <a:spcAft>
                <a:spcPct val="0"/>
              </a:spcAft>
              <a:buNone/>
              <a:defRPr kumimoji="1" sz="2000">
                <a:solidFill>
                  <a:schemeClr val="tx1"/>
                </a:solidFill>
                <a:latin typeface="+mn-lt"/>
                <a:ea typeface="+mn-ea"/>
              </a:defRPr>
            </a:lvl8pPr>
            <a:lvl9pPr marL="3657600" indent="0" algn="ctr" rtl="0" fontAlgn="base">
              <a:spcBef>
                <a:spcPct val="20000"/>
              </a:spcBef>
              <a:spcAft>
                <a:spcPct val="0"/>
              </a:spcAft>
              <a:buNone/>
              <a:defRPr kumimoji="1" sz="2000">
                <a:solidFill>
                  <a:schemeClr val="tx1"/>
                </a:solidFill>
                <a:latin typeface="+mn-lt"/>
                <a:ea typeface="+mn-ea"/>
              </a:defRPr>
            </a:lvl9pPr>
          </a:lstStyle>
          <a:p>
            <a:pPr eaLnBrk="1" hangingPunct="1">
              <a:defRPr/>
            </a:pPr>
            <a:r>
              <a:rPr lang="ja-JP" altLang="en-US" sz="2400" b="1" kern="0" dirty="0">
                <a:solidFill>
                  <a:schemeClr val="tx1">
                    <a:lumMod val="65000"/>
                    <a:lumOff val="35000"/>
                  </a:schemeClr>
                </a:solidFill>
                <a:latin typeface="BIZ UDPゴシック" panose="020B0400000000000000" pitchFamily="50" charset="-128"/>
                <a:ea typeface="BIZ UDPゴシック" panose="020B0400000000000000" pitchFamily="50" charset="-128"/>
              </a:rPr>
              <a:t>千葉大学真菌医学研究センター</a:t>
            </a:r>
            <a:endParaRPr lang="en-US" altLang="ja-JP" sz="2400" b="1" kern="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a:p>
            <a:pPr eaLnBrk="1" hangingPunct="1">
              <a:defRPr/>
            </a:pPr>
            <a:r>
              <a:rPr lang="ja-JP" altLang="en-US" sz="2400" b="1" kern="0" dirty="0">
                <a:solidFill>
                  <a:schemeClr val="tx1">
                    <a:lumMod val="65000"/>
                    <a:lumOff val="35000"/>
                  </a:schemeClr>
                </a:solidFill>
                <a:latin typeface="BIZ UDPゴシック" panose="020B0400000000000000" pitchFamily="50" charset="-128"/>
                <a:ea typeface="BIZ UDPゴシック" panose="020B0400000000000000" pitchFamily="50" charset="-128"/>
              </a:rPr>
              <a:t>感染症制御分野</a:t>
            </a:r>
          </a:p>
          <a:p>
            <a:pPr eaLnBrk="1" hangingPunct="1">
              <a:defRPr/>
            </a:pPr>
            <a:r>
              <a:rPr lang="ja-JP" altLang="en-US" b="1" kern="0" dirty="0">
                <a:solidFill>
                  <a:schemeClr val="tx1">
                    <a:lumMod val="65000"/>
                    <a:lumOff val="35000"/>
                  </a:schemeClr>
                </a:solidFill>
                <a:latin typeface="BIZ UDPゴシック" panose="020B0400000000000000" pitchFamily="50" charset="-128"/>
                <a:ea typeface="BIZ UDPゴシック" panose="020B0400000000000000" pitchFamily="50" charset="-128"/>
              </a:rPr>
              <a:t>石和田 稔彦</a:t>
            </a:r>
            <a:r>
              <a:rPr lang="ja-JP" altLang="en-US" sz="1400" b="1" kern="0" dirty="0">
                <a:solidFill>
                  <a:schemeClr val="tx1">
                    <a:lumMod val="65000"/>
                    <a:lumOff val="35000"/>
                  </a:schemeClr>
                </a:solidFill>
                <a:latin typeface="BIZ UDPゴシック" panose="020B0400000000000000" pitchFamily="50" charset="-128"/>
                <a:ea typeface="BIZ UDPゴシック" panose="020B0400000000000000" pitchFamily="50" charset="-128"/>
              </a:rPr>
              <a:t>（いしわだ　なるひこ）</a:t>
            </a:r>
            <a:endParaRPr lang="ja-JP" altLang="en-US" sz="1800" b="1" kern="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823D2D0C-2A29-7407-D853-E424F9F949C7}"/>
              </a:ext>
            </a:extLst>
          </p:cNvPr>
          <p:cNvSpPr/>
          <p:nvPr/>
        </p:nvSpPr>
        <p:spPr>
          <a:xfrm>
            <a:off x="9756026" y="230657"/>
            <a:ext cx="3211201" cy="424326"/>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31779" name="テキスト ボックス 1">
            <a:extLst>
              <a:ext uri="{FF2B5EF4-FFF2-40B4-BE49-F238E27FC236}">
                <a16:creationId xmlns:a16="http://schemas.microsoft.com/office/drawing/2014/main" id="{0848362E-CDF6-452B-A8C1-5ACCD3524C55}"/>
              </a:ext>
            </a:extLst>
          </p:cNvPr>
          <p:cNvSpPr txBox="1">
            <a:spLocks noChangeArrowheads="1"/>
          </p:cNvSpPr>
          <p:nvPr/>
        </p:nvSpPr>
        <p:spPr bwMode="auto">
          <a:xfrm>
            <a:off x="9850655" y="242356"/>
            <a:ext cx="2262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rPr>
              <a:t>教育啓発動画資材２</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18" name="四角形: 角を丸くする 17">
            <a:extLst>
              <a:ext uri="{FF2B5EF4-FFF2-40B4-BE49-F238E27FC236}">
                <a16:creationId xmlns:a16="http://schemas.microsoft.com/office/drawing/2014/main" id="{5995E6B2-6438-3888-4614-B150015FB89B}"/>
              </a:ext>
            </a:extLst>
          </p:cNvPr>
          <p:cNvSpPr/>
          <p:nvPr/>
        </p:nvSpPr>
        <p:spPr>
          <a:xfrm>
            <a:off x="2413000" y="3209064"/>
            <a:ext cx="7264400" cy="1582738"/>
          </a:xfrm>
          <a:prstGeom prst="roundRect">
            <a:avLst>
              <a:gd name="adj" fmla="val 50000"/>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35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31778" name="Rectangle 1">
            <a:extLst>
              <a:ext uri="{FF2B5EF4-FFF2-40B4-BE49-F238E27FC236}">
                <a16:creationId xmlns:a16="http://schemas.microsoft.com/office/drawing/2014/main" id="{1C39AE98-915F-44DB-B772-2532E6572BDB}"/>
              </a:ext>
            </a:extLst>
          </p:cNvPr>
          <p:cNvSpPr>
            <a:spLocks noGrp="1"/>
          </p:cNvSpPr>
          <p:nvPr>
            <p:ph type="title" idx="4294967295"/>
          </p:nvPr>
        </p:nvSpPr>
        <p:spPr>
          <a:xfrm>
            <a:off x="1811337" y="3476527"/>
            <a:ext cx="8569325" cy="1582738"/>
          </a:xfrm>
        </p:spPr>
        <p:txBody>
          <a:bodyPr/>
          <a:lstStyle/>
          <a:p>
            <a:pPr eaLnBrk="1" hangingPunct="1">
              <a:lnSpc>
                <a:spcPct val="130000"/>
              </a:lnSpc>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br>
              <a:rPr lang="en-US" altLang="ja-JP"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r>
              <a:rPr lang="ja-JP" altLang="en-US"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t>妊婦さんへのワクチン接種による</a:t>
            </a:r>
            <a:br>
              <a:rPr lang="en-US" altLang="ja-JP"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r>
              <a:rPr lang="ja-JP" altLang="en-US"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t>新生児・乳児早期の感染症予防</a:t>
            </a:r>
            <a:br>
              <a:rPr lang="en-US" altLang="ja-JP"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br>
              <a:rPr lang="en-US" altLang="ja-JP"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endParaRPr lang="ja-JP" altLang="en-GB" sz="3200" b="1" dirty="0">
              <a:solidFill>
                <a:schemeClr val="bg1"/>
              </a:solidFill>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21" name="正方形/長方形 20">
            <a:extLst>
              <a:ext uri="{FF2B5EF4-FFF2-40B4-BE49-F238E27FC236}">
                <a16:creationId xmlns:a16="http://schemas.microsoft.com/office/drawing/2014/main" id="{FA77B2A3-4BF8-76E2-2928-1D133648DB62}"/>
              </a:ext>
            </a:extLst>
          </p:cNvPr>
          <p:cNvSpPr/>
          <p:nvPr/>
        </p:nvSpPr>
        <p:spPr>
          <a:xfrm>
            <a:off x="2991321" y="-1140057"/>
            <a:ext cx="6646333" cy="1120362"/>
          </a:xfrm>
          <a:prstGeom prst="rect">
            <a:avLst/>
          </a:prstGeom>
          <a:solidFill>
            <a:srgbClr val="EA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Rectangle 1">
            <a:extLst>
              <a:ext uri="{FF2B5EF4-FFF2-40B4-BE49-F238E27FC236}">
                <a16:creationId xmlns:a16="http://schemas.microsoft.com/office/drawing/2014/main" id="{7310EBBC-1096-8816-FFAE-E61D5BB9DA9A}"/>
              </a:ext>
            </a:extLst>
          </p:cNvPr>
          <p:cNvSpPr txBox="1">
            <a:spLocks/>
          </p:cNvSpPr>
          <p:nvPr/>
        </p:nvSpPr>
        <p:spPr bwMode="auto">
          <a:xfrm>
            <a:off x="3053625" y="286540"/>
            <a:ext cx="6253777"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eaLnBrk="1" hangingPunct="1">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新しい</a:t>
            </a:r>
            <a:br>
              <a:rPr lang="en-US" altLang="ja-JP"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r>
              <a:rPr lang="ja-JP" altLang="en-US"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感染症予防戦略</a:t>
            </a:r>
            <a:endParaRPr lang="ja-JP" altLang="en-GB" sz="4800"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23" name="正方形/長方形 22">
            <a:extLst>
              <a:ext uri="{FF2B5EF4-FFF2-40B4-BE49-F238E27FC236}">
                <a16:creationId xmlns:a16="http://schemas.microsoft.com/office/drawing/2014/main" id="{A0EE0112-4080-A151-A7FB-AA4F01DE26B6}"/>
              </a:ext>
            </a:extLst>
          </p:cNvPr>
          <p:cNvSpPr/>
          <p:nvPr/>
        </p:nvSpPr>
        <p:spPr>
          <a:xfrm>
            <a:off x="3026128" y="6858000"/>
            <a:ext cx="6646333" cy="1120362"/>
          </a:xfrm>
          <a:prstGeom prst="rect">
            <a:avLst/>
          </a:prstGeom>
          <a:solidFill>
            <a:srgbClr val="EA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7EC6DF78-ED41-80E5-F7CB-093B0FC6F64F}"/>
              </a:ext>
            </a:extLst>
          </p:cNvPr>
          <p:cNvSpPr/>
          <p:nvPr/>
        </p:nvSpPr>
        <p:spPr>
          <a:xfrm>
            <a:off x="12192000" y="-19695"/>
            <a:ext cx="1055746" cy="1120362"/>
          </a:xfrm>
          <a:prstGeom prst="rect">
            <a:avLst/>
          </a:prstGeom>
          <a:solidFill>
            <a:srgbClr val="EA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7" name="図 6" descr="ゲームのキャラクター&#10;&#10;AI によって生成されたコンテンツは間違っている可能性があります。">
            <a:extLst>
              <a:ext uri="{FF2B5EF4-FFF2-40B4-BE49-F238E27FC236}">
                <a16:creationId xmlns:a16="http://schemas.microsoft.com/office/drawing/2014/main" id="{6B6EB9BE-9808-49C2-5EF9-A2E3608B84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1400" y="693580"/>
            <a:ext cx="2602378" cy="2602378"/>
          </a:xfrm>
          <a:prstGeom prst="rect">
            <a:avLst/>
          </a:prstGeom>
        </p:spPr>
      </p:pic>
      <p:pic>
        <p:nvPicPr>
          <p:cNvPr id="2" name="図 1" descr="人, 写真, ポーズ, 異なる が含まれている画像&#10;&#10;AI 生成コンテンツは誤りを含む可能性があります。">
            <a:extLst>
              <a:ext uri="{FF2B5EF4-FFF2-40B4-BE49-F238E27FC236}">
                <a16:creationId xmlns:a16="http://schemas.microsoft.com/office/drawing/2014/main" id="{3966D32D-5A2F-314F-F02F-749F4C0C06A0}"/>
              </a:ext>
            </a:extLst>
          </p:cNvPr>
          <p:cNvPicPr>
            <a:picLocks noChangeAspect="1"/>
          </p:cNvPicPr>
          <p:nvPr/>
        </p:nvPicPr>
        <p:blipFill>
          <a:blip r:embed="rId6">
            <a:extLst>
              <a:ext uri="{28A0092B-C50C-407E-A947-70E740481C1C}">
                <a14:useLocalDpi xmlns:a14="http://schemas.microsoft.com/office/drawing/2010/main" val="0"/>
              </a:ext>
            </a:extLst>
          </a:blip>
          <a:srcRect t="37758" r="81997" b="35645"/>
          <a:stretch>
            <a:fillRect/>
          </a:stretch>
        </p:blipFill>
        <p:spPr>
          <a:xfrm>
            <a:off x="53553" y="3790782"/>
            <a:ext cx="3323674" cy="3470984"/>
          </a:xfrm>
          <a:prstGeom prst="rect">
            <a:avLst/>
          </a:prstGeom>
        </p:spPr>
      </p:pic>
      <p:pic>
        <p:nvPicPr>
          <p:cNvPr id="4" name="オーディオ 3">
            <a:hlinkClick r:id="" action="ppaction://media"/>
            <a:extLst>
              <a:ext uri="{FF2B5EF4-FFF2-40B4-BE49-F238E27FC236}">
                <a16:creationId xmlns:a16="http://schemas.microsoft.com/office/drawing/2014/main" id="{75A42EEC-C27D-4969-BEB7-D31B308E287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advTm="20965">
        <p14:reveal/>
      </p:transition>
    </mc:Choice>
    <mc:Fallback xmlns="">
      <p:transition spd="slow" advTm="209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9394" showWhenStopped="0">
                <p:cTn id="7" fill="hold" display="0">
                  <p:stCondLst>
                    <p:cond delay="indefinite"/>
                  </p:stCondLst>
                  <p:endCondLst>
                    <p:cond evt="onStopAudio" delay="0">
                      <p:tgtEl>
                        <p:sldTgt/>
                      </p:tgtEl>
                    </p:cond>
                  </p:endCondLst>
                </p:cTn>
                <p:tgtEl>
                  <p:spTgt spid="4"/>
                </p:tgtEl>
              </p:cMediaNode>
            </p:audio>
          </p:childTnLst>
        </p:cTn>
      </p:par>
    </p:tnLst>
  </p:timing>
  <p:extLst>
    <p:ext uri="{6950BFC3-D8DA-4A85-94F7-54DA5524770B}">
      <p188:commentRel xmlns:p188="http://schemas.microsoft.com/office/powerpoint/2018/8/main" xmlns="" r:id="rId8"/>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A655349B-EEFE-A2CA-1156-A98C40F7C66C}"/>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2502E80D-A248-30C9-9D1E-17E717C7F1FD}"/>
              </a:ext>
            </a:extLst>
          </p:cNvPr>
          <p:cNvSpPr txBox="1">
            <a:spLocks/>
          </p:cNvSpPr>
          <p:nvPr/>
        </p:nvSpPr>
        <p:spPr bwMode="auto">
          <a:xfrm>
            <a:off x="1990725" y="6170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百日咳は全数届出疾患です</a:t>
            </a:r>
          </a:p>
        </p:txBody>
      </p:sp>
      <p:sp>
        <p:nvSpPr>
          <p:cNvPr id="6" name="コンテンツ プレースホルダー 2">
            <a:extLst>
              <a:ext uri="{FF2B5EF4-FFF2-40B4-BE49-F238E27FC236}">
                <a16:creationId xmlns:a16="http://schemas.microsoft.com/office/drawing/2014/main" id="{F993F330-7CF7-3157-7D2E-D6366F6E52DB}"/>
              </a:ext>
            </a:extLst>
          </p:cNvPr>
          <p:cNvSpPr txBox="1">
            <a:spLocks/>
          </p:cNvSpPr>
          <p:nvPr/>
        </p:nvSpPr>
        <p:spPr>
          <a:xfrm>
            <a:off x="822872" y="1129580"/>
            <a:ext cx="7609389"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百日咳の診断は、臨床症状から疑い、検査で診断を確定します。</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診断には、培養検査、遺伝子検査、迅速抗原検査、抗体検査がありますが、遺伝子検査や迅速抗原検査が早期診断に有効です。</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百日咳と診断確定した場合、診断後</a:t>
            </a:r>
            <a:r>
              <a:rPr lang="en-US" altLang="ja-JP" sz="3000" dirty="0">
                <a:latin typeface="BIZ UDPゴシック" panose="020B0400000000000000" pitchFamily="50" charset="-128"/>
                <a:ea typeface="BIZ UDPゴシック" panose="020B0400000000000000" pitchFamily="50" charset="-128"/>
              </a:rPr>
              <a:t>7</a:t>
            </a:r>
            <a:r>
              <a:rPr lang="ja-JP" altLang="en-US" sz="3000" dirty="0">
                <a:latin typeface="BIZ UDPゴシック" panose="020B0400000000000000" pitchFamily="50" charset="-128"/>
                <a:ea typeface="BIZ UDPゴシック" panose="020B0400000000000000" pitchFamily="50" charset="-128"/>
              </a:rPr>
              <a:t>日以内に届出が必要です。</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2018</a:t>
            </a:r>
            <a:r>
              <a:rPr lang="ja-JP" altLang="en-US" sz="3000" dirty="0">
                <a:latin typeface="BIZ UDPゴシック" panose="020B0400000000000000" pitchFamily="50" charset="-128"/>
                <a:ea typeface="BIZ UDPゴシック" panose="020B0400000000000000" pitchFamily="50" charset="-128"/>
              </a:rPr>
              <a:t>年</a:t>
            </a:r>
            <a:r>
              <a:rPr lang="en-US" altLang="ja-JP" sz="3000" dirty="0">
                <a:latin typeface="BIZ UDPゴシック" panose="020B0400000000000000" pitchFamily="50" charset="-128"/>
                <a:ea typeface="BIZ UDPゴシック" panose="020B0400000000000000" pitchFamily="50" charset="-128"/>
              </a:rPr>
              <a:t>1</a:t>
            </a:r>
            <a:r>
              <a:rPr lang="ja-JP" altLang="en-US" sz="3000" dirty="0">
                <a:latin typeface="BIZ UDPゴシック" panose="020B0400000000000000" pitchFamily="50" charset="-128"/>
                <a:ea typeface="BIZ UDPゴシック" panose="020B0400000000000000" pitchFamily="50" charset="-128"/>
              </a:rPr>
              <a:t>月</a:t>
            </a:r>
            <a:r>
              <a:rPr lang="en-US" altLang="ja-JP" sz="3000" dirty="0">
                <a:latin typeface="BIZ UDPゴシック" panose="020B0400000000000000" pitchFamily="50" charset="-128"/>
                <a:ea typeface="BIZ UDPゴシック" panose="020B0400000000000000" pitchFamily="50" charset="-128"/>
              </a:rPr>
              <a:t>1</a:t>
            </a:r>
            <a:r>
              <a:rPr lang="ja-JP" altLang="en-US" sz="3000" dirty="0">
                <a:latin typeface="BIZ UDPゴシック" panose="020B0400000000000000" pitchFamily="50" charset="-128"/>
                <a:ea typeface="BIZ UDPゴシック" panose="020B0400000000000000" pitchFamily="50" charset="-128"/>
              </a:rPr>
              <a:t>日～）</a:t>
            </a:r>
          </a:p>
        </p:txBody>
      </p:sp>
      <p:pic>
        <p:nvPicPr>
          <p:cNvPr id="2" name="図 1" descr="おもちゃ, 人形, 挿絵 が含まれている画像&#10;&#10;AI 生成コンテンツは誤りを含む可能性があります。">
            <a:extLst>
              <a:ext uri="{FF2B5EF4-FFF2-40B4-BE49-F238E27FC236}">
                <a16:creationId xmlns:a16="http://schemas.microsoft.com/office/drawing/2014/main" id="{FA4F753D-DE3A-5507-4ABE-106184E7179A}"/>
              </a:ext>
            </a:extLst>
          </p:cNvPr>
          <p:cNvPicPr>
            <a:picLocks noChangeAspect="1"/>
          </p:cNvPicPr>
          <p:nvPr/>
        </p:nvPicPr>
        <p:blipFill>
          <a:blip r:embed="rId6">
            <a:extLst>
              <a:ext uri="{28A0092B-C50C-407E-A947-70E740481C1C}">
                <a14:useLocalDpi xmlns:a14="http://schemas.microsoft.com/office/drawing/2010/main" val="0"/>
              </a:ext>
            </a:extLst>
          </a:blip>
          <a:srcRect l="46977" t="-930" r="4847" b="1831"/>
          <a:stretch>
            <a:fillRect/>
          </a:stretch>
        </p:blipFill>
        <p:spPr>
          <a:xfrm>
            <a:off x="8893541" y="2778231"/>
            <a:ext cx="3400059" cy="4079769"/>
          </a:xfrm>
          <a:prstGeom prst="rect">
            <a:avLst/>
          </a:prstGeom>
        </p:spPr>
      </p:pic>
      <p:pic>
        <p:nvPicPr>
          <p:cNvPr id="3" name="図 2" descr="おもちゃ, 人形, 挿絵 が含まれている画像&#10;&#10;AI 生成コンテンツは誤りを含む可能性があります。">
            <a:extLst>
              <a:ext uri="{FF2B5EF4-FFF2-40B4-BE49-F238E27FC236}">
                <a16:creationId xmlns:a16="http://schemas.microsoft.com/office/drawing/2014/main" id="{55CD1C52-951D-B8AF-0724-269C0B19B2EB}"/>
              </a:ext>
            </a:extLst>
          </p:cNvPr>
          <p:cNvPicPr>
            <a:picLocks noChangeAspect="1"/>
          </p:cNvPicPr>
          <p:nvPr/>
        </p:nvPicPr>
        <p:blipFill>
          <a:blip r:embed="rId6">
            <a:extLst>
              <a:ext uri="{28A0092B-C50C-407E-A947-70E740481C1C}">
                <a14:useLocalDpi xmlns:a14="http://schemas.microsoft.com/office/drawing/2010/main" val="0"/>
              </a:ext>
            </a:extLst>
          </a:blip>
          <a:srcRect l="5190" t="24063" r="59711" b="18423"/>
          <a:stretch>
            <a:fillRect/>
          </a:stretch>
        </p:blipFill>
        <p:spPr>
          <a:xfrm>
            <a:off x="7475108" y="4490251"/>
            <a:ext cx="2477186" cy="2367749"/>
          </a:xfrm>
          <a:prstGeom prst="rect">
            <a:avLst/>
          </a:prstGeom>
        </p:spPr>
      </p:pic>
      <p:pic>
        <p:nvPicPr>
          <p:cNvPr id="8" name="オーディオ 7">
            <a:hlinkClick r:id="" action="ppaction://media"/>
            <a:extLst>
              <a:ext uri="{FF2B5EF4-FFF2-40B4-BE49-F238E27FC236}">
                <a16:creationId xmlns:a16="http://schemas.microsoft.com/office/drawing/2014/main" id="{A8D32EBE-72D6-495A-B3BD-3D137A5225B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464268691"/>
      </p:ext>
    </p:extLst>
  </p:cSld>
  <p:clrMapOvr>
    <a:masterClrMapping/>
  </p:clrMapOvr>
  <mc:AlternateContent xmlns:mc="http://schemas.openxmlformats.org/markup-compatibility/2006" xmlns:p14="http://schemas.microsoft.com/office/powerpoint/2010/main">
    <mc:Choice Requires="p14">
      <p:transition spd="slow" p14:dur="2000" advTm="40698"/>
    </mc:Choice>
    <mc:Fallback xmlns="">
      <p:transition spd="slow" advTm="40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8"/>
                </p:tgtEl>
              </p:cMediaNode>
            </p:audio>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15F67D2-58CD-4598-994E-48A7AEDA7B32}"/>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EB920F18-3B7E-54EE-3D5E-71FD2A3BD813}"/>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　</a:t>
            </a:r>
            <a:r>
              <a:rPr lang="ja-JP" altLang="en-US" sz="2800" dirty="0">
                <a:latin typeface="BIZ UDPゴシック" panose="020B0400000000000000" pitchFamily="50" charset="-128"/>
                <a:ea typeface="BIZ UDPゴシック" panose="020B0400000000000000" pitchFamily="50" charset="-128"/>
              </a:rPr>
              <a:t>全数届出になって明らかになった点</a:t>
            </a:r>
            <a:endParaRPr lang="ja-JP" altLang="en-US" sz="3600" dirty="0">
              <a:latin typeface="BIZ UDPゴシック" panose="020B0400000000000000" pitchFamily="50" charset="-128"/>
              <a:ea typeface="BIZ UDPゴシック" panose="020B0400000000000000" pitchFamily="50" charset="-128"/>
            </a:endParaRPr>
          </a:p>
        </p:txBody>
      </p:sp>
      <p:sp>
        <p:nvSpPr>
          <p:cNvPr id="4" name="コンテンツ プレースホルダー 2">
            <a:extLst>
              <a:ext uri="{FF2B5EF4-FFF2-40B4-BE49-F238E27FC236}">
                <a16:creationId xmlns:a16="http://schemas.microsoft.com/office/drawing/2014/main" id="{C896A5C7-EB38-3872-C388-2AB489A01BB2}"/>
              </a:ext>
            </a:extLst>
          </p:cNvPr>
          <p:cNvSpPr txBox="1">
            <a:spLocks/>
          </p:cNvSpPr>
          <p:nvPr/>
        </p:nvSpPr>
        <p:spPr>
          <a:xfrm>
            <a:off x="822872" y="1129580"/>
            <a:ext cx="10836275"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30000"/>
              </a:lnSpc>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2018</a:t>
            </a:r>
            <a:r>
              <a:rPr lang="ja-JP" altLang="en-US" sz="3000" dirty="0">
                <a:latin typeface="BIZ UDPゴシック" panose="020B0400000000000000" pitchFamily="50" charset="-128"/>
                <a:ea typeface="BIZ UDPゴシック" panose="020B0400000000000000" pitchFamily="50" charset="-128"/>
              </a:rPr>
              <a:t>年、</a:t>
            </a:r>
            <a:r>
              <a:rPr lang="en-US" altLang="ja-JP" sz="3000" dirty="0">
                <a:latin typeface="BIZ UDPゴシック" panose="020B0400000000000000" pitchFamily="50" charset="-128"/>
                <a:ea typeface="BIZ UDPゴシック" panose="020B0400000000000000" pitchFamily="50" charset="-128"/>
              </a:rPr>
              <a:t>10,000</a:t>
            </a:r>
            <a:r>
              <a:rPr lang="ja-JP" altLang="en-US" sz="3000" dirty="0">
                <a:latin typeface="BIZ UDPゴシック" panose="020B0400000000000000" pitchFamily="50" charset="-128"/>
                <a:ea typeface="BIZ UDPゴシック" panose="020B0400000000000000" pitchFamily="50" charset="-128"/>
              </a:rPr>
              <a:t>例以上の報告数</a:t>
            </a:r>
          </a:p>
          <a:p>
            <a:pPr>
              <a:lnSpc>
                <a:spcPct val="130000"/>
              </a:lnSpc>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6</a:t>
            </a:r>
            <a:r>
              <a:rPr lang="ja-JP" altLang="en-US" sz="3000" dirty="0">
                <a:latin typeface="BIZ UDPゴシック" panose="020B0400000000000000" pitchFamily="50" charset="-128"/>
                <a:ea typeface="BIZ UDPゴシック" panose="020B0400000000000000" pitchFamily="50" charset="-128"/>
              </a:rPr>
              <a:t>か月未満、</a:t>
            </a:r>
            <a:r>
              <a:rPr lang="en-US" altLang="ja-JP" sz="3000" dirty="0">
                <a:latin typeface="BIZ UDPゴシック" panose="020B0400000000000000" pitchFamily="50" charset="-128"/>
                <a:ea typeface="BIZ UDPゴシック" panose="020B0400000000000000" pitchFamily="50" charset="-128"/>
              </a:rPr>
              <a:t>7</a:t>
            </a:r>
            <a:r>
              <a:rPr lang="ja-JP" altLang="en-US" sz="3000" dirty="0">
                <a:latin typeface="BIZ UDPゴシック" panose="020B0400000000000000" pitchFamily="50" charset="-128"/>
                <a:ea typeface="BIZ UDPゴシック" panose="020B0400000000000000" pitchFamily="50" charset="-128"/>
              </a:rPr>
              <a:t>歳をピークとした</a:t>
            </a:r>
            <a:r>
              <a:rPr lang="en-US" altLang="ja-JP" sz="3000" dirty="0">
                <a:latin typeface="BIZ UDPゴシック" panose="020B0400000000000000" pitchFamily="50" charset="-128"/>
                <a:ea typeface="BIZ UDPゴシック" panose="020B0400000000000000" pitchFamily="50" charset="-128"/>
              </a:rPr>
              <a:t>5</a:t>
            </a: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15</a:t>
            </a:r>
            <a:r>
              <a:rPr lang="ja-JP" altLang="en-US" sz="3000" dirty="0">
                <a:latin typeface="BIZ UDPゴシック" panose="020B0400000000000000" pitchFamily="50" charset="-128"/>
                <a:ea typeface="BIZ UDPゴシック" panose="020B0400000000000000" pitchFamily="50" charset="-128"/>
              </a:rPr>
              <a:t>歳、</a:t>
            </a:r>
            <a:br>
              <a:rPr lang="en-US" altLang="ja-JP" sz="3000" dirty="0">
                <a:latin typeface="BIZ UDPゴシック" panose="020B0400000000000000" pitchFamily="50" charset="-128"/>
                <a:ea typeface="BIZ UDPゴシック" panose="020B0400000000000000" pitchFamily="50" charset="-128"/>
              </a:rPr>
            </a:br>
            <a:r>
              <a:rPr lang="en-US" altLang="ja-JP" sz="3000" dirty="0">
                <a:latin typeface="BIZ UDPゴシック" panose="020B0400000000000000" pitchFamily="50" charset="-128"/>
                <a:ea typeface="BIZ UDPゴシック" panose="020B0400000000000000" pitchFamily="50" charset="-128"/>
              </a:rPr>
              <a:t>30</a:t>
            </a: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40</a:t>
            </a:r>
            <a:r>
              <a:rPr lang="ja-JP" altLang="en-US" sz="3000" dirty="0">
                <a:latin typeface="BIZ UDPゴシック" panose="020B0400000000000000" pitchFamily="50" charset="-128"/>
                <a:ea typeface="BIZ UDPゴシック" panose="020B0400000000000000" pitchFamily="50" charset="-128"/>
              </a:rPr>
              <a:t>歳代に患者数が多い</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百日せきワクチン</a:t>
            </a:r>
            <a:r>
              <a:rPr lang="en-US" altLang="ja-JP" sz="3000" dirty="0">
                <a:latin typeface="BIZ UDPゴシック" panose="020B0400000000000000" pitchFamily="50" charset="-128"/>
                <a:ea typeface="BIZ UDPゴシック" panose="020B0400000000000000" pitchFamily="50" charset="-128"/>
              </a:rPr>
              <a:t>4</a:t>
            </a:r>
            <a:r>
              <a:rPr lang="ja-JP" altLang="en-US" sz="3000" dirty="0">
                <a:latin typeface="BIZ UDPゴシック" panose="020B0400000000000000" pitchFamily="50" charset="-128"/>
                <a:ea typeface="BIZ UDPゴシック" panose="020B0400000000000000" pitchFamily="50" charset="-128"/>
              </a:rPr>
              <a:t>回接種済患者約</a:t>
            </a:r>
            <a:r>
              <a:rPr lang="en-US" altLang="ja-JP" sz="3000" dirty="0">
                <a:latin typeface="BIZ UDPゴシック" panose="020B0400000000000000" pitchFamily="50" charset="-128"/>
                <a:ea typeface="BIZ UDPゴシック" panose="020B0400000000000000" pitchFamily="50" charset="-128"/>
              </a:rPr>
              <a:t>60</a:t>
            </a:r>
            <a:r>
              <a:rPr lang="ja-JP" altLang="en-US" sz="3000" dirty="0">
                <a:latin typeface="BIZ UDPゴシック" panose="020B0400000000000000" pitchFamily="50" charset="-128"/>
                <a:ea typeface="BIZ UDPゴシック" panose="020B0400000000000000" pitchFamily="50" charset="-128"/>
              </a:rPr>
              <a:t>％</a:t>
            </a:r>
          </a:p>
          <a:p>
            <a:pPr>
              <a:lnSpc>
                <a:spcPct val="130000"/>
              </a:lnSpc>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5</a:t>
            </a: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15</a:t>
            </a:r>
            <a:r>
              <a:rPr lang="ja-JP" altLang="en-US" sz="3000" dirty="0">
                <a:latin typeface="BIZ UDPゴシック" panose="020B0400000000000000" pitchFamily="50" charset="-128"/>
                <a:ea typeface="BIZ UDPゴシック" panose="020B0400000000000000" pitchFamily="50" charset="-128"/>
              </a:rPr>
              <a:t>歳に限定すると約</a:t>
            </a:r>
            <a:r>
              <a:rPr lang="en-US" altLang="ja-JP" sz="3000" dirty="0">
                <a:latin typeface="BIZ UDPゴシック" panose="020B0400000000000000" pitchFamily="50" charset="-128"/>
                <a:ea typeface="BIZ UDPゴシック" panose="020B0400000000000000" pitchFamily="50" charset="-128"/>
              </a:rPr>
              <a:t>80</a:t>
            </a:r>
            <a:r>
              <a:rPr lang="ja-JP" altLang="en-US" sz="3000" dirty="0">
                <a:latin typeface="BIZ UDPゴシック" panose="020B0400000000000000" pitchFamily="50" charset="-128"/>
                <a:ea typeface="BIZ UDPゴシック" panose="020B0400000000000000" pitchFamily="50" charset="-128"/>
              </a:rPr>
              <a:t>％</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（ワクチンを接種していても感染を完全には予防できない）</a:t>
            </a:r>
          </a:p>
          <a:p>
            <a:pPr>
              <a:lnSpc>
                <a:spcPct val="130000"/>
              </a:lnSpc>
              <a:spcAft>
                <a:spcPts val="600"/>
              </a:spcAft>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p:txBody>
      </p:sp>
      <p:sp>
        <p:nvSpPr>
          <p:cNvPr id="5" name="テキスト ボックス 3">
            <a:extLst>
              <a:ext uri="{FF2B5EF4-FFF2-40B4-BE49-F238E27FC236}">
                <a16:creationId xmlns:a16="http://schemas.microsoft.com/office/drawing/2014/main" id="{6612DF58-E1F8-D68B-ED4B-6A4F1D3F64BE}"/>
              </a:ext>
            </a:extLst>
          </p:cNvPr>
          <p:cNvSpPr txBox="1">
            <a:spLocks noChangeArrowheads="1"/>
          </p:cNvSpPr>
          <p:nvPr/>
        </p:nvSpPr>
        <p:spPr bwMode="auto">
          <a:xfrm>
            <a:off x="11244699" y="6327568"/>
            <a:ext cx="5261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IASR</a:t>
            </a:r>
          </a:p>
        </p:txBody>
      </p:sp>
      <p:pic>
        <p:nvPicPr>
          <p:cNvPr id="7" name="オーディオ 6">
            <a:hlinkClick r:id="" action="ppaction://media"/>
            <a:extLst>
              <a:ext uri="{FF2B5EF4-FFF2-40B4-BE49-F238E27FC236}">
                <a16:creationId xmlns:a16="http://schemas.microsoft.com/office/drawing/2014/main" id="{27F66C03-6FEB-4745-A5D6-19192425E20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cSld>
  <p:clrMapOvr>
    <a:masterClrMapping/>
  </p:clrMapOvr>
  <p:transition spd="slow" advTm="495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7"/>
                </p:tgtEl>
              </p:cMediaNode>
            </p:audio>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a:extLst>
              <a:ext uri="{FF2B5EF4-FFF2-40B4-BE49-F238E27FC236}">
                <a16:creationId xmlns:a16="http://schemas.microsoft.com/office/drawing/2014/main" id="{31EE65A6-0AC9-D30D-A73F-09DB6E4F8CC5}"/>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8" name="タイトル 1">
            <a:extLst>
              <a:ext uri="{FF2B5EF4-FFF2-40B4-BE49-F238E27FC236}">
                <a16:creationId xmlns:a16="http://schemas.microsoft.com/office/drawing/2014/main" id="{23A7EF94-2265-7ECA-3442-46DE5120E34F}"/>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重症百日咳</a:t>
            </a:r>
          </a:p>
        </p:txBody>
      </p:sp>
      <p:sp>
        <p:nvSpPr>
          <p:cNvPr id="9" name="コンテンツ プレースホルダー 2">
            <a:extLst>
              <a:ext uri="{FF2B5EF4-FFF2-40B4-BE49-F238E27FC236}">
                <a16:creationId xmlns:a16="http://schemas.microsoft.com/office/drawing/2014/main" id="{42262C7D-37E1-36A8-72C1-6D7058408B6A}"/>
              </a:ext>
            </a:extLst>
          </p:cNvPr>
          <p:cNvSpPr txBox="1">
            <a:spLocks/>
          </p:cNvSpPr>
          <p:nvPr/>
        </p:nvSpPr>
        <p:spPr>
          <a:xfrm>
            <a:off x="822872" y="1129580"/>
            <a:ext cx="8485720"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入院するような重症百日咳例の主体は、　　　　百日せき含有ワクチン未接種の</a:t>
            </a:r>
            <a:r>
              <a:rPr lang="en-US" altLang="ja-JP" sz="3000" dirty="0">
                <a:latin typeface="BIZ UDPゴシック" panose="020B0400000000000000" pitchFamily="50" charset="-128"/>
                <a:ea typeface="BIZ UDPゴシック" panose="020B0400000000000000" pitchFamily="50" charset="-128"/>
              </a:rPr>
              <a:t>6</a:t>
            </a:r>
            <a:r>
              <a:rPr lang="ja-JP" altLang="en-US" sz="3000" dirty="0">
                <a:latin typeface="BIZ UDPゴシック" panose="020B0400000000000000" pitchFamily="50" charset="-128"/>
                <a:ea typeface="BIZ UDPゴシック" panose="020B0400000000000000" pitchFamily="50" charset="-128"/>
              </a:rPr>
              <a:t>か月未満　　　乳児です。</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新生児・乳児早期は重症化しやすく死亡する　　　こともあります。</a:t>
            </a:r>
          </a:p>
          <a:p>
            <a:pPr>
              <a:lnSpc>
                <a:spcPct val="130000"/>
              </a:lnSpc>
              <a:spcAft>
                <a:spcPts val="600"/>
              </a:spcAft>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a:p>
            <a:pPr>
              <a:lnSpc>
                <a:spcPct val="130000"/>
              </a:lnSpc>
              <a:spcAft>
                <a:spcPts val="600"/>
              </a:spcAft>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a:p>
            <a:pPr>
              <a:lnSpc>
                <a:spcPct val="130000"/>
              </a:lnSpc>
              <a:spcAft>
                <a:spcPts val="600"/>
              </a:spcAft>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p:txBody>
      </p:sp>
      <p:sp>
        <p:nvSpPr>
          <p:cNvPr id="10" name="テキスト ボックス 3">
            <a:extLst>
              <a:ext uri="{FF2B5EF4-FFF2-40B4-BE49-F238E27FC236}">
                <a16:creationId xmlns:a16="http://schemas.microsoft.com/office/drawing/2014/main" id="{F97AEFD0-1731-A4DD-0EB9-7897222E5289}"/>
              </a:ext>
            </a:extLst>
          </p:cNvPr>
          <p:cNvSpPr txBox="1">
            <a:spLocks noChangeArrowheads="1"/>
          </p:cNvSpPr>
          <p:nvPr/>
        </p:nvSpPr>
        <p:spPr bwMode="auto">
          <a:xfrm>
            <a:off x="11244699" y="6327568"/>
            <a:ext cx="5261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IASR</a:t>
            </a:r>
          </a:p>
        </p:txBody>
      </p:sp>
      <p:grpSp>
        <p:nvGrpSpPr>
          <p:cNvPr id="14" name="グループ化 13">
            <a:extLst>
              <a:ext uri="{FF2B5EF4-FFF2-40B4-BE49-F238E27FC236}">
                <a16:creationId xmlns:a16="http://schemas.microsoft.com/office/drawing/2014/main" id="{47411839-14B9-A399-3475-E4F15A0600FB}"/>
              </a:ext>
            </a:extLst>
          </p:cNvPr>
          <p:cNvGrpSpPr/>
          <p:nvPr/>
        </p:nvGrpSpPr>
        <p:grpSpPr>
          <a:xfrm>
            <a:off x="7731978" y="3457218"/>
            <a:ext cx="4218722" cy="2924744"/>
            <a:chOff x="7525599" y="3402823"/>
            <a:chExt cx="4218722" cy="2924744"/>
          </a:xfrm>
        </p:grpSpPr>
        <p:pic>
          <p:nvPicPr>
            <p:cNvPr id="12" name="図 11" descr="武器 が含まれている画像&#10;&#10;AI 生成コンテンツは誤りを含む可能性があります。">
              <a:extLst>
                <a:ext uri="{FF2B5EF4-FFF2-40B4-BE49-F238E27FC236}">
                  <a16:creationId xmlns:a16="http://schemas.microsoft.com/office/drawing/2014/main" id="{9B072287-1947-B3F6-FF12-2649614E22D5}"/>
                </a:ext>
              </a:extLst>
            </p:cNvPr>
            <p:cNvPicPr>
              <a:picLocks noChangeAspect="1"/>
            </p:cNvPicPr>
            <p:nvPr/>
          </p:nvPicPr>
          <p:blipFill>
            <a:blip r:embed="rId6">
              <a:alphaModFix amt="35000"/>
              <a:extLst>
                <a:ext uri="{28A0092B-C50C-407E-A947-70E740481C1C}">
                  <a14:useLocalDpi xmlns:a14="http://schemas.microsoft.com/office/drawing/2010/main" val="0"/>
                </a:ext>
              </a:extLst>
            </a:blip>
            <a:srcRect l="28321" t="466" r="46514" b="71243"/>
            <a:stretch>
              <a:fillRect/>
            </a:stretch>
          </p:blipFill>
          <p:spPr>
            <a:xfrm rot="20686361">
              <a:off x="7820840" y="3404707"/>
              <a:ext cx="3591580" cy="2920974"/>
            </a:xfrm>
            <a:prstGeom prst="rect">
              <a:avLst/>
            </a:prstGeom>
          </p:spPr>
        </p:pic>
        <p:grpSp>
          <p:nvGrpSpPr>
            <p:cNvPr id="13" name="グループ化 12">
              <a:extLst>
                <a:ext uri="{FF2B5EF4-FFF2-40B4-BE49-F238E27FC236}">
                  <a16:creationId xmlns:a16="http://schemas.microsoft.com/office/drawing/2014/main" id="{7BACCE0F-EEB4-419D-7621-8486ABEBD3A1}"/>
                </a:ext>
              </a:extLst>
            </p:cNvPr>
            <p:cNvGrpSpPr/>
            <p:nvPr/>
          </p:nvGrpSpPr>
          <p:grpSpPr>
            <a:xfrm>
              <a:off x="7525599" y="3402823"/>
              <a:ext cx="4218722" cy="2924744"/>
              <a:chOff x="7525599" y="3402823"/>
              <a:chExt cx="4218722" cy="2924744"/>
            </a:xfrm>
          </p:grpSpPr>
          <p:pic>
            <p:nvPicPr>
              <p:cNvPr id="6" name="図 5" descr="武器 が含まれている画像&#10;&#10;AI 生成コンテンツは誤りを含む可能性があります。">
                <a:extLst>
                  <a:ext uri="{FF2B5EF4-FFF2-40B4-BE49-F238E27FC236}">
                    <a16:creationId xmlns:a16="http://schemas.microsoft.com/office/drawing/2014/main" id="{A50FD285-5F2A-B603-6D09-F0AF7BED9420}"/>
                  </a:ext>
                </a:extLst>
              </p:cNvPr>
              <p:cNvPicPr>
                <a:picLocks noChangeAspect="1"/>
              </p:cNvPicPr>
              <p:nvPr/>
            </p:nvPicPr>
            <p:blipFill>
              <a:blip r:embed="rId6">
                <a:alphaModFix amt="35000"/>
                <a:extLst>
                  <a:ext uri="{28A0092B-C50C-407E-A947-70E740481C1C}">
                    <a14:useLocalDpi xmlns:a14="http://schemas.microsoft.com/office/drawing/2010/main" val="0"/>
                  </a:ext>
                </a:extLst>
              </a:blip>
              <a:srcRect r="70441" b="69544"/>
              <a:stretch>
                <a:fillRect/>
              </a:stretch>
            </p:blipFill>
            <p:spPr>
              <a:xfrm>
                <a:off x="7525599" y="3402823"/>
                <a:ext cx="4218722" cy="2924744"/>
              </a:xfrm>
              <a:prstGeom prst="rect">
                <a:avLst/>
              </a:prstGeom>
            </p:spPr>
          </p:pic>
          <p:pic>
            <p:nvPicPr>
              <p:cNvPr id="11" name="図 10" descr="アイコン&#10;&#10;AI 生成コンテンツは誤りを含む可能性があります。">
                <a:extLst>
                  <a:ext uri="{FF2B5EF4-FFF2-40B4-BE49-F238E27FC236}">
                    <a16:creationId xmlns:a16="http://schemas.microsoft.com/office/drawing/2014/main" id="{E2A326C3-83A1-B89A-2CAB-5BB916A4F9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4944" y="3560484"/>
                <a:ext cx="2591043" cy="2609420"/>
              </a:xfrm>
              <a:prstGeom prst="rect">
                <a:avLst/>
              </a:prstGeom>
            </p:spPr>
          </p:pic>
        </p:grpSp>
      </p:grpSp>
      <p:pic>
        <p:nvPicPr>
          <p:cNvPr id="3" name="オーディオ 2">
            <a:hlinkClick r:id="" action="ppaction://media"/>
            <a:extLst>
              <a:ext uri="{FF2B5EF4-FFF2-40B4-BE49-F238E27FC236}">
                <a16:creationId xmlns:a16="http://schemas.microsoft.com/office/drawing/2014/main" id="{7F8F478E-3B8D-4969-B095-A7B92501AEF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633269046"/>
      </p:ext>
    </p:extLst>
  </p:cSld>
  <p:clrMapOvr>
    <a:masterClrMapping/>
  </p:clrMapOvr>
  <p:transition spd="slow" advTm="196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B4463A6-95F9-4967-BD4C-07860CF9BE92}"/>
              </a:ext>
            </a:extLst>
          </p:cNvPr>
          <p:cNvPicPr>
            <a:picLocks noChangeAspect="1"/>
          </p:cNvPicPr>
          <p:nvPr/>
        </p:nvPicPr>
        <p:blipFill>
          <a:blip r:embed="rId6"/>
          <a:srcRect t="6424"/>
          <a:stretch>
            <a:fillRect/>
          </a:stretch>
        </p:blipFill>
        <p:spPr>
          <a:xfrm>
            <a:off x="669959" y="1059357"/>
            <a:ext cx="8622069" cy="5523416"/>
          </a:xfrm>
          <a:prstGeom prst="rect">
            <a:avLst/>
          </a:prstGeom>
        </p:spPr>
      </p:pic>
      <p:sp>
        <p:nvSpPr>
          <p:cNvPr id="5" name="正方形/長方形 4">
            <a:extLst>
              <a:ext uri="{FF2B5EF4-FFF2-40B4-BE49-F238E27FC236}">
                <a16:creationId xmlns:a16="http://schemas.microsoft.com/office/drawing/2014/main" id="{FDBE47DD-55E1-4B1D-BC51-392BE038DF5E}"/>
              </a:ext>
            </a:extLst>
          </p:cNvPr>
          <p:cNvSpPr/>
          <p:nvPr/>
        </p:nvSpPr>
        <p:spPr>
          <a:xfrm>
            <a:off x="5831840" y="1497588"/>
            <a:ext cx="2128157" cy="4750811"/>
          </a:xfrm>
          <a:prstGeom prst="rect">
            <a:avLst/>
          </a:prstGeom>
          <a:noFill/>
          <a:ln w="76200">
            <a:solidFill>
              <a:srgbClr val="FF33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DC02F83-056F-A947-55FF-DC4BC9E3F8EC}"/>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10" name="タイトル 1">
            <a:extLst>
              <a:ext uri="{FF2B5EF4-FFF2-40B4-BE49-F238E27FC236}">
                <a16:creationId xmlns:a16="http://schemas.microsoft.com/office/drawing/2014/main" id="{C88AD439-FACC-9200-E7B2-408C298DA075}"/>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zh-TW" altLang="en-US" sz="3600" dirty="0">
                <a:latin typeface="BIZ UDPゴシック" panose="020B0400000000000000" pitchFamily="50" charset="-128"/>
                <a:ea typeface="BIZ UDPゴシック" panose="020B0400000000000000" pitchFamily="50" charset="-128"/>
              </a:rPr>
              <a:t>年齢別百日咳抗体保有状況</a:t>
            </a:r>
            <a:endParaRPr lang="ja-JP" altLang="en-US" sz="3600" dirty="0">
              <a:latin typeface="BIZ UDPゴシック" panose="020B0400000000000000" pitchFamily="50" charset="-128"/>
              <a:ea typeface="BIZ UDPゴシック" panose="020B0400000000000000" pitchFamily="50" charset="-128"/>
            </a:endParaRPr>
          </a:p>
        </p:txBody>
      </p:sp>
      <p:sp>
        <p:nvSpPr>
          <p:cNvPr id="12" name="テキスト ボックス 3">
            <a:extLst>
              <a:ext uri="{FF2B5EF4-FFF2-40B4-BE49-F238E27FC236}">
                <a16:creationId xmlns:a16="http://schemas.microsoft.com/office/drawing/2014/main" id="{0970C503-8129-B833-D84B-F8164D86DD00}"/>
              </a:ext>
            </a:extLst>
          </p:cNvPr>
          <p:cNvSpPr txBox="1">
            <a:spLocks noChangeArrowheads="1"/>
          </p:cNvSpPr>
          <p:nvPr/>
        </p:nvSpPr>
        <p:spPr bwMode="auto">
          <a:xfrm>
            <a:off x="5871368" y="6327568"/>
            <a:ext cx="58994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https://www.niid.go.jp/niid/ja/y-graphs/12800-pertussis-yosoku-year2023.html</a:t>
            </a:r>
          </a:p>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3" name="テキスト ボックス 3">
            <a:extLst>
              <a:ext uri="{FF2B5EF4-FFF2-40B4-BE49-F238E27FC236}">
                <a16:creationId xmlns:a16="http://schemas.microsoft.com/office/drawing/2014/main" id="{1693E3F3-4B0B-E865-1BA1-7476E8AD4BCF}"/>
              </a:ext>
            </a:extLst>
          </p:cNvPr>
          <p:cNvSpPr txBox="1">
            <a:spLocks noChangeArrowheads="1"/>
          </p:cNvSpPr>
          <p:nvPr/>
        </p:nvSpPr>
        <p:spPr bwMode="auto">
          <a:xfrm>
            <a:off x="9045379" y="6109068"/>
            <a:ext cx="27254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 </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２０２３年年度は２０２４年５月現在暫定値</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4" name="吹き出し: 角を丸めた四角形 13">
            <a:extLst>
              <a:ext uri="{FF2B5EF4-FFF2-40B4-BE49-F238E27FC236}">
                <a16:creationId xmlns:a16="http://schemas.microsoft.com/office/drawing/2014/main" id="{49C10FFB-1E8D-7822-AB55-AB0D484CB3ED}"/>
              </a:ext>
            </a:extLst>
          </p:cNvPr>
          <p:cNvSpPr/>
          <p:nvPr/>
        </p:nvSpPr>
        <p:spPr>
          <a:xfrm>
            <a:off x="9250680" y="2058608"/>
            <a:ext cx="2271361" cy="407591"/>
          </a:xfrm>
          <a:prstGeom prst="wedgeRoundRectCallout">
            <a:avLst>
              <a:gd name="adj1" fmla="val -65361"/>
              <a:gd name="adj2" fmla="val 43968"/>
              <a:gd name="adj3" fmla="val 16667"/>
            </a:avLst>
          </a:prstGeom>
          <a:solidFill>
            <a:srgbClr val="3366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C624B7E-2F9A-4737-A593-2A0C9654DDA2}"/>
              </a:ext>
            </a:extLst>
          </p:cNvPr>
          <p:cNvSpPr txBox="1"/>
          <p:nvPr/>
        </p:nvSpPr>
        <p:spPr>
          <a:xfrm>
            <a:off x="9360889" y="2051647"/>
            <a:ext cx="21146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2013</a:t>
            </a:r>
            <a:r>
              <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年</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N</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1308</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endPar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endParaRPr>
          </a:p>
        </p:txBody>
      </p:sp>
      <p:sp>
        <p:nvSpPr>
          <p:cNvPr id="16" name="吹き出し: 角を丸めた四角形 15">
            <a:extLst>
              <a:ext uri="{FF2B5EF4-FFF2-40B4-BE49-F238E27FC236}">
                <a16:creationId xmlns:a16="http://schemas.microsoft.com/office/drawing/2014/main" id="{D45093E3-61DA-7283-F56B-A484E4E6BC8C}"/>
              </a:ext>
            </a:extLst>
          </p:cNvPr>
          <p:cNvSpPr/>
          <p:nvPr/>
        </p:nvSpPr>
        <p:spPr>
          <a:xfrm>
            <a:off x="9250680" y="2729168"/>
            <a:ext cx="2271361" cy="407591"/>
          </a:xfrm>
          <a:prstGeom prst="wedgeRoundRectCallout">
            <a:avLst>
              <a:gd name="adj1" fmla="val -65361"/>
              <a:gd name="adj2" fmla="val 43968"/>
              <a:gd name="adj3" fmla="val 16667"/>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DD20D16F-7FCF-5875-0AED-D3374E855ACA}"/>
              </a:ext>
            </a:extLst>
          </p:cNvPr>
          <p:cNvSpPr txBox="1"/>
          <p:nvPr/>
        </p:nvSpPr>
        <p:spPr>
          <a:xfrm>
            <a:off x="9360889" y="2722207"/>
            <a:ext cx="20922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2018</a:t>
            </a:r>
            <a:r>
              <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年</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N</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1431</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endPar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endParaRPr>
          </a:p>
        </p:txBody>
      </p:sp>
      <p:sp>
        <p:nvSpPr>
          <p:cNvPr id="18" name="吹き出し: 角を丸めた四角形 17">
            <a:extLst>
              <a:ext uri="{FF2B5EF4-FFF2-40B4-BE49-F238E27FC236}">
                <a16:creationId xmlns:a16="http://schemas.microsoft.com/office/drawing/2014/main" id="{9E72E175-9ACC-46CB-B92A-6BA6A3C8342F}"/>
              </a:ext>
            </a:extLst>
          </p:cNvPr>
          <p:cNvSpPr/>
          <p:nvPr/>
        </p:nvSpPr>
        <p:spPr>
          <a:xfrm>
            <a:off x="9250680" y="3445448"/>
            <a:ext cx="2271361" cy="407591"/>
          </a:xfrm>
          <a:prstGeom prst="wedgeRoundRectCallout">
            <a:avLst>
              <a:gd name="adj1" fmla="val -65361"/>
              <a:gd name="adj2" fmla="val 43968"/>
              <a:gd name="adj3" fmla="val 16667"/>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F38DB2E-A2AD-0E4B-086A-1DA64D731E6A}"/>
              </a:ext>
            </a:extLst>
          </p:cNvPr>
          <p:cNvSpPr txBox="1"/>
          <p:nvPr/>
        </p:nvSpPr>
        <p:spPr>
          <a:xfrm>
            <a:off x="9360889" y="3438487"/>
            <a:ext cx="21435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2023</a:t>
            </a:r>
            <a:r>
              <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年</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N</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r>
              <a:rPr kumimoji="1" lang="en-US" altLang="ja-JP"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1468</a:t>
            </a:r>
            <a:r>
              <a:rPr kumimoji="1" lang="ja-JP" altLang="en-US" sz="14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a:t>
            </a:r>
            <a:endParaRPr kumimoji="1" lang="ja-JP" altLang="en-US" sz="1800" b="0"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EF6C588C-BF9C-B49F-4E15-9744A0068B1E}"/>
              </a:ext>
            </a:extLst>
          </p:cNvPr>
          <p:cNvGrpSpPr/>
          <p:nvPr/>
        </p:nvGrpSpPr>
        <p:grpSpPr>
          <a:xfrm>
            <a:off x="6837771" y="4468456"/>
            <a:ext cx="4684270" cy="980893"/>
            <a:chOff x="6837771" y="4468456"/>
            <a:chExt cx="4684270" cy="980893"/>
          </a:xfrm>
        </p:grpSpPr>
        <p:sp>
          <p:nvSpPr>
            <p:cNvPr id="20" name="四角形: 角を丸くする 19">
              <a:extLst>
                <a:ext uri="{FF2B5EF4-FFF2-40B4-BE49-F238E27FC236}">
                  <a16:creationId xmlns:a16="http://schemas.microsoft.com/office/drawing/2014/main" id="{70C1BE00-777F-0141-5A50-C7D7288A091C}"/>
                </a:ext>
              </a:extLst>
            </p:cNvPr>
            <p:cNvSpPr/>
            <p:nvPr/>
          </p:nvSpPr>
          <p:spPr>
            <a:xfrm>
              <a:off x="6837771" y="4468456"/>
              <a:ext cx="4684270" cy="980893"/>
            </a:xfrm>
            <a:prstGeom prst="roundRect">
              <a:avLst/>
            </a:prstGeom>
            <a:solidFill>
              <a:srgbClr val="FF33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7C3ADBD-4B5A-4F69-A9C3-4FB3002684C7}"/>
                </a:ext>
              </a:extLst>
            </p:cNvPr>
            <p:cNvSpPr txBox="1"/>
            <p:nvPr/>
          </p:nvSpPr>
          <p:spPr>
            <a:xfrm>
              <a:off x="7003911" y="4468456"/>
              <a:ext cx="4493538" cy="954107"/>
            </a:xfrm>
            <a:prstGeom prst="rect">
              <a:avLst/>
            </a:prstGeom>
            <a:noFill/>
          </p:spPr>
          <p:txBody>
            <a:bodyPr wrap="none" rtlCol="0">
              <a:spAutoFit/>
            </a:bodyPr>
            <a:lstStyle/>
            <a:p>
              <a:r>
                <a:rPr kumimoji="1" lang="ja-JP" altLang="en-US" sz="2800" dirty="0">
                  <a:solidFill>
                    <a:schemeClr val="bg1"/>
                  </a:solidFill>
                  <a:latin typeface="BIZ UDPゴシック" panose="020B0400000000000000" pitchFamily="50" charset="-128"/>
                  <a:ea typeface="BIZ UDPゴシック" panose="020B0400000000000000" pitchFamily="50" charset="-128"/>
                </a:rPr>
                <a:t>半分の人が百日咳に対する</a:t>
              </a:r>
              <a:endParaRPr kumimoji="1" lang="en-US" altLang="ja-JP" sz="2800" dirty="0">
                <a:solidFill>
                  <a:schemeClr val="bg1"/>
                </a:solidFill>
                <a:latin typeface="BIZ UDPゴシック" panose="020B0400000000000000" pitchFamily="50" charset="-128"/>
                <a:ea typeface="BIZ UDPゴシック" panose="020B0400000000000000" pitchFamily="50" charset="-128"/>
              </a:endParaRPr>
            </a:p>
            <a:p>
              <a:r>
                <a:rPr kumimoji="1" lang="ja-JP" altLang="en-US" sz="2800" dirty="0">
                  <a:solidFill>
                    <a:schemeClr val="bg1"/>
                  </a:solidFill>
                  <a:latin typeface="BIZ UDPゴシック" panose="020B0400000000000000" pitchFamily="50" charset="-128"/>
                  <a:ea typeface="BIZ UDPゴシック" panose="020B0400000000000000" pitchFamily="50" charset="-128"/>
                </a:rPr>
                <a:t>抗体をもっていない</a:t>
              </a:r>
            </a:p>
          </p:txBody>
        </p:sp>
      </p:grpSp>
      <p:pic>
        <p:nvPicPr>
          <p:cNvPr id="4" name="オーディオ 3">
            <a:hlinkClick r:id="" action="ppaction://media"/>
            <a:extLst>
              <a:ext uri="{FF2B5EF4-FFF2-40B4-BE49-F238E27FC236}">
                <a16:creationId xmlns:a16="http://schemas.microsoft.com/office/drawing/2014/main" id="{1606BF95-8820-47F8-B691-9D8BA6E0C3E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65111556"/>
      </p:ext>
    </p:extLst>
  </p:cSld>
  <p:clrMapOvr>
    <a:masterClrMapping/>
  </p:clrMapOvr>
  <mc:AlternateContent xmlns:mc="http://schemas.openxmlformats.org/markup-compatibility/2006" xmlns:p14="http://schemas.microsoft.com/office/powerpoint/2010/main">
    <mc:Choice Requires="p14">
      <p:transition spd="slow" p14:dur="2000" advTm="34448"/>
    </mc:Choice>
    <mc:Fallback xmlns="">
      <p:transition spd="slow" advTm="34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3">
            <a:extLst>
              <a:ext uri="{FF2B5EF4-FFF2-40B4-BE49-F238E27FC236}">
                <a16:creationId xmlns:a16="http://schemas.microsoft.com/office/drawing/2014/main" id="{0492296F-F015-B84B-9432-5EA20B02FA60}"/>
              </a:ext>
            </a:extLst>
          </p:cNvPr>
          <p:cNvSpPr txBox="1">
            <a:spLocks noChangeArrowheads="1"/>
          </p:cNvSpPr>
          <p:nvPr/>
        </p:nvSpPr>
        <p:spPr bwMode="auto">
          <a:xfrm>
            <a:off x="11073178" y="6327568"/>
            <a:ext cx="69762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演者作成</a:t>
            </a:r>
          </a:p>
        </p:txBody>
      </p:sp>
      <p:cxnSp>
        <p:nvCxnSpPr>
          <p:cNvPr id="4" name="直線コネクタ 3">
            <a:extLst>
              <a:ext uri="{FF2B5EF4-FFF2-40B4-BE49-F238E27FC236}">
                <a16:creationId xmlns:a16="http://schemas.microsoft.com/office/drawing/2014/main" id="{4D3151FA-D5BE-8E9D-A308-E95B1AA94702}"/>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124E78F8-16EF-21B3-D0FF-00B9D78DBD80}"/>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百日咳の治療方法</a:t>
            </a:r>
          </a:p>
        </p:txBody>
      </p:sp>
      <p:sp>
        <p:nvSpPr>
          <p:cNvPr id="6" name="コンテンツ プレースホルダー 2">
            <a:extLst>
              <a:ext uri="{FF2B5EF4-FFF2-40B4-BE49-F238E27FC236}">
                <a16:creationId xmlns:a16="http://schemas.microsoft.com/office/drawing/2014/main" id="{D3A4CD08-768D-92EF-7125-64B953098C63}"/>
              </a:ext>
            </a:extLst>
          </p:cNvPr>
          <p:cNvSpPr txBox="1">
            <a:spLocks/>
          </p:cNvSpPr>
          <p:nvPr/>
        </p:nvSpPr>
        <p:spPr>
          <a:xfrm>
            <a:off x="822872" y="1129580"/>
            <a:ext cx="9489528"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マクロライド系抗菌薬</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治療開始後、</a:t>
            </a:r>
            <a:r>
              <a:rPr lang="en-US" altLang="ja-JP" sz="3000" dirty="0">
                <a:latin typeface="BIZ UDPゴシック" panose="020B0400000000000000" pitchFamily="50" charset="-128"/>
                <a:ea typeface="BIZ UDPゴシック" panose="020B0400000000000000" pitchFamily="50" charset="-128"/>
              </a:rPr>
              <a:t>5</a:t>
            </a:r>
            <a:r>
              <a:rPr lang="ja-JP" altLang="en-US" sz="3000" dirty="0">
                <a:latin typeface="BIZ UDPゴシック" panose="020B0400000000000000" pitchFamily="50" charset="-128"/>
                <a:ea typeface="BIZ UDPゴシック" panose="020B0400000000000000" pitchFamily="50" charset="-128"/>
              </a:rPr>
              <a:t>日以内に培養陰性になることが多い</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痙咳期では、咳の改善は期待できないが、他者への</a:t>
            </a:r>
            <a:br>
              <a:rPr lang="en-US" altLang="ja-JP" sz="3000" dirty="0">
                <a:latin typeface="BIZ UDPゴシック" panose="020B0400000000000000" pitchFamily="50" charset="-128"/>
                <a:ea typeface="BIZ UDPゴシック" panose="020B0400000000000000" pitchFamily="50" charset="-128"/>
              </a:rPr>
            </a:br>
            <a:r>
              <a:rPr lang="en-US" altLang="ja-JP" sz="3000" dirty="0">
                <a:latin typeface="BIZ UDPゴシック" panose="020B0400000000000000" pitchFamily="50" charset="-128"/>
                <a:ea typeface="BIZ UDPゴシック" panose="020B0400000000000000" pitchFamily="50" charset="-128"/>
              </a:rPr>
              <a:t>2</a:t>
            </a:r>
            <a:r>
              <a:rPr lang="ja-JP" altLang="en-US" sz="3000" dirty="0">
                <a:latin typeface="BIZ UDPゴシック" panose="020B0400000000000000" pitchFamily="50" charset="-128"/>
                <a:ea typeface="BIZ UDPゴシック" panose="020B0400000000000000" pitchFamily="50" charset="-128"/>
              </a:rPr>
              <a:t>次感染予防目的に抗菌薬投与が行われる</a:t>
            </a:r>
          </a:p>
          <a:p>
            <a:pPr>
              <a:lnSpc>
                <a:spcPct val="130000"/>
              </a:lnSpc>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感染拡大防止には、早期診断・早期治療が重要</a:t>
            </a:r>
          </a:p>
          <a:p>
            <a:pPr>
              <a:lnSpc>
                <a:spcPct val="130000"/>
              </a:lnSpc>
              <a:spcAft>
                <a:spcPts val="600"/>
              </a:spcAft>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p:txBody>
      </p:sp>
      <p:pic>
        <p:nvPicPr>
          <p:cNvPr id="8" name="図 7" descr="アイコン が含まれている画像&#10;&#10;AI 生成コンテンツは誤りを含む可能性があります。">
            <a:extLst>
              <a:ext uri="{FF2B5EF4-FFF2-40B4-BE49-F238E27FC236}">
                <a16:creationId xmlns:a16="http://schemas.microsoft.com/office/drawing/2014/main" id="{BC08D297-6BB3-FDAD-77A7-9BEA23E10C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55176">
            <a:off x="8750809" y="3356755"/>
            <a:ext cx="3350196" cy="2512647"/>
          </a:xfrm>
          <a:prstGeom prst="rect">
            <a:avLst/>
          </a:prstGeom>
        </p:spPr>
      </p:pic>
      <p:pic>
        <p:nvPicPr>
          <p:cNvPr id="9" name="オーディオ 8">
            <a:hlinkClick r:id="" action="ppaction://media"/>
            <a:extLst>
              <a:ext uri="{FF2B5EF4-FFF2-40B4-BE49-F238E27FC236}">
                <a16:creationId xmlns:a16="http://schemas.microsoft.com/office/drawing/2014/main" id="{52F433DE-4D56-4704-A7DE-EFD49FCE153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p:transition spd="slow" advTm="395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fade">
                                      <p:cBhvr>
                                        <p:cTn id="2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9"/>
                </p:tgtEl>
              </p:cMediaNode>
            </p:audio>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9" name="Google Shape;268;p6" descr="https://www.niid.go.jp/niid/images/iasr/2021/6/496r04f01.gif">
            <a:extLst>
              <a:ext uri="{FF2B5EF4-FFF2-40B4-BE49-F238E27FC236}">
                <a16:creationId xmlns:a16="http://schemas.microsoft.com/office/drawing/2014/main" id="{DBE9998F-2617-4145-95C4-9A99E153B692}"/>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189" y="1199842"/>
            <a:ext cx="6301008" cy="472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線コネクタ 2">
            <a:extLst>
              <a:ext uri="{FF2B5EF4-FFF2-40B4-BE49-F238E27FC236}">
                <a16:creationId xmlns:a16="http://schemas.microsoft.com/office/drawing/2014/main" id="{EFFAF509-AF01-40D0-705A-CBC961F4BC6D}"/>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4" name="タイトル 1">
            <a:extLst>
              <a:ext uri="{FF2B5EF4-FFF2-40B4-BE49-F238E27FC236}">
                <a16:creationId xmlns:a16="http://schemas.microsoft.com/office/drawing/2014/main" id="{568B989B-7F18-0AD1-B353-0DF6A3D2092C}"/>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百日咳のマクロライド耐性</a:t>
            </a:r>
          </a:p>
        </p:txBody>
      </p:sp>
      <p:sp>
        <p:nvSpPr>
          <p:cNvPr id="5" name="コンテンツ プレースホルダー 2">
            <a:extLst>
              <a:ext uri="{FF2B5EF4-FFF2-40B4-BE49-F238E27FC236}">
                <a16:creationId xmlns:a16="http://schemas.microsoft.com/office/drawing/2014/main" id="{223B7269-685F-7A67-0145-D373DBD36CBB}"/>
              </a:ext>
            </a:extLst>
          </p:cNvPr>
          <p:cNvSpPr txBox="1">
            <a:spLocks/>
          </p:cNvSpPr>
          <p:nvPr/>
        </p:nvSpPr>
        <p:spPr>
          <a:xfrm>
            <a:off x="6550572" y="1297755"/>
            <a:ext cx="5108028"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spcAft>
                <a:spcPts val="600"/>
              </a:spcAft>
              <a:buNone/>
            </a:pPr>
            <a:r>
              <a:rPr lang="ja-JP" altLang="en-US" sz="3000" dirty="0">
                <a:latin typeface="BIZ UDPゴシック" panose="020B0400000000000000" pitchFamily="50" charset="-128"/>
                <a:ea typeface="BIZ UDPゴシック" panose="020B0400000000000000" pitchFamily="50" charset="-128"/>
              </a:rPr>
              <a:t>百日咳の第一選択薬であるマクロライド系抗菌薬に高度耐性を示す百日咳菌</a:t>
            </a:r>
          </a:p>
          <a:p>
            <a:pPr marL="0" indent="0">
              <a:spcAft>
                <a:spcPts val="600"/>
              </a:spcAft>
              <a:buNone/>
            </a:pPr>
            <a:r>
              <a:rPr lang="ja-JP" altLang="en-US" sz="3000" dirty="0">
                <a:latin typeface="BIZ UDPゴシック" panose="020B0400000000000000" pitchFamily="50" charset="-128"/>
                <a:ea typeface="BIZ UDPゴシック" panose="020B0400000000000000" pitchFamily="50" charset="-128"/>
              </a:rPr>
              <a:t>中国で蔓延していたが、</a:t>
            </a:r>
            <a:r>
              <a:rPr lang="en-US" altLang="ja-JP" sz="3000" dirty="0">
                <a:latin typeface="BIZ UDPゴシック" panose="020B0400000000000000" pitchFamily="50" charset="-128"/>
                <a:ea typeface="BIZ UDPゴシック" panose="020B0400000000000000" pitchFamily="50" charset="-128"/>
              </a:rPr>
              <a:t>2024</a:t>
            </a:r>
            <a:r>
              <a:rPr lang="ja-JP" altLang="en-US" sz="3000" dirty="0">
                <a:latin typeface="BIZ UDPゴシック" panose="020B0400000000000000" pitchFamily="50" charset="-128"/>
                <a:ea typeface="BIZ UDPゴシック" panose="020B0400000000000000" pitchFamily="50" charset="-128"/>
              </a:rPr>
              <a:t>年以降世界各国に拡散している</a:t>
            </a:r>
          </a:p>
        </p:txBody>
      </p:sp>
      <p:sp>
        <p:nvSpPr>
          <p:cNvPr id="6" name="テキスト ボックス 3">
            <a:extLst>
              <a:ext uri="{FF2B5EF4-FFF2-40B4-BE49-F238E27FC236}">
                <a16:creationId xmlns:a16="http://schemas.microsoft.com/office/drawing/2014/main" id="{B4580565-64F7-6C7D-ADEB-E04F64C4C7E2}"/>
              </a:ext>
            </a:extLst>
          </p:cNvPr>
          <p:cNvSpPr txBox="1">
            <a:spLocks noChangeArrowheads="1"/>
          </p:cNvSpPr>
          <p:nvPr/>
        </p:nvSpPr>
        <p:spPr bwMode="auto">
          <a:xfrm>
            <a:off x="5225423" y="6144688"/>
            <a:ext cx="6545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国立感染症研究所ホームページ（</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https://www.niid.go.jp/niid/images/iasr/2021/6/496r04f01.gif</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p>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「アジアにおけるマクロライド耐性百日咳菌の検出状況（</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IASR Vol. 42 p115-116: 2021</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6</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月号）」より</a:t>
            </a:r>
          </a:p>
        </p:txBody>
      </p:sp>
      <p:pic>
        <p:nvPicPr>
          <p:cNvPr id="2" name="オーディオ 1">
            <a:hlinkClick r:id="" action="ppaction://media"/>
            <a:extLst>
              <a:ext uri="{FF2B5EF4-FFF2-40B4-BE49-F238E27FC236}">
                <a16:creationId xmlns:a16="http://schemas.microsoft.com/office/drawing/2014/main" id="{8338E175-6FB8-457C-90AF-F78BB1C030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cSld>
  <p:clrMapOvr>
    <a:masterClrMapping/>
  </p:clrMapOvr>
  <p:transition spd="slow" advTm="2316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0635BE2-020C-F60F-EEC7-0218D0BA9A16}"/>
              </a:ext>
            </a:extLst>
          </p:cNvPr>
          <p:cNvCxnSpPr>
            <a:cxnSpLocks/>
          </p:cNvCxnSpPr>
          <p:nvPr/>
        </p:nvCxnSpPr>
        <p:spPr bwMode="auto">
          <a:xfrm>
            <a:off x="260350" y="1142080"/>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8" name="タイトル 1">
            <a:extLst>
              <a:ext uri="{FF2B5EF4-FFF2-40B4-BE49-F238E27FC236}">
                <a16:creationId xmlns:a16="http://schemas.microsoft.com/office/drawing/2014/main" id="{F8843B73-E49E-988F-8852-CBBA632DBA73}"/>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zh-CN" altLang="en-US" sz="3600" dirty="0">
                <a:latin typeface="BIZ UDPゴシック" panose="020B0400000000000000" pitchFamily="50" charset="-128"/>
                <a:ea typeface="BIZ UDPゴシック" panose="020B0400000000000000" pitchFamily="50" charset="-128"/>
              </a:rPr>
              <a:t>百日咳患者数</a:t>
            </a:r>
            <a:endParaRPr lang="ja-JP" altLang="en-US" sz="3600" dirty="0">
              <a:latin typeface="BIZ UDPゴシック" panose="020B0400000000000000" pitchFamily="50" charset="-128"/>
              <a:ea typeface="BIZ UDPゴシック" panose="020B0400000000000000" pitchFamily="50" charset="-128"/>
            </a:endParaRPr>
          </a:p>
        </p:txBody>
      </p:sp>
      <p:graphicFrame>
        <p:nvGraphicFramePr>
          <p:cNvPr id="11" name="グラフ 10">
            <a:extLst>
              <a:ext uri="{FF2B5EF4-FFF2-40B4-BE49-F238E27FC236}">
                <a16:creationId xmlns:a16="http://schemas.microsoft.com/office/drawing/2014/main" id="{8C931B3E-E808-C5AB-929D-D7636598E7A7}"/>
              </a:ext>
            </a:extLst>
          </p:cNvPr>
          <p:cNvGraphicFramePr/>
          <p:nvPr>
            <p:extLst>
              <p:ext uri="{D42A27DB-BD31-4B8C-83A1-F6EECF244321}">
                <p14:modId xmlns:p14="http://schemas.microsoft.com/office/powerpoint/2010/main" val="3388127066"/>
              </p:ext>
            </p:extLst>
          </p:nvPr>
        </p:nvGraphicFramePr>
        <p:xfrm>
          <a:off x="817780" y="1142080"/>
          <a:ext cx="8874124" cy="5110186"/>
        </p:xfrm>
        <a:graphic>
          <a:graphicData uri="http://schemas.openxmlformats.org/drawingml/2006/chart">
            <c:chart xmlns:c="http://schemas.openxmlformats.org/drawingml/2006/chart" xmlns:r="http://schemas.openxmlformats.org/officeDocument/2006/relationships" r:id="rId6"/>
          </a:graphicData>
        </a:graphic>
      </p:graphicFrame>
      <p:sp>
        <p:nvSpPr>
          <p:cNvPr id="12" name="四角形: 角を丸くする 11">
            <a:extLst>
              <a:ext uri="{FF2B5EF4-FFF2-40B4-BE49-F238E27FC236}">
                <a16:creationId xmlns:a16="http://schemas.microsoft.com/office/drawing/2014/main" id="{FD957CA8-C912-D75C-B5D3-9400BAA8393F}"/>
              </a:ext>
            </a:extLst>
          </p:cNvPr>
          <p:cNvSpPr/>
          <p:nvPr/>
        </p:nvSpPr>
        <p:spPr>
          <a:xfrm>
            <a:off x="3031958" y="1475807"/>
            <a:ext cx="5188017" cy="654516"/>
          </a:xfrm>
          <a:prstGeom prst="roundRect">
            <a:avLst>
              <a:gd name="adj" fmla="val 50000"/>
            </a:avLst>
          </a:prstGeom>
          <a:solidFill>
            <a:srgbClr val="0AB3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タイトル 1">
            <a:extLst>
              <a:ext uri="{FF2B5EF4-FFF2-40B4-BE49-F238E27FC236}">
                <a16:creationId xmlns:a16="http://schemas.microsoft.com/office/drawing/2014/main" id="{81139D2F-BC0D-3331-0264-5E509D41B185}"/>
              </a:ext>
            </a:extLst>
          </p:cNvPr>
          <p:cNvSpPr txBox="1">
            <a:spLocks/>
          </p:cNvSpPr>
          <p:nvPr/>
        </p:nvSpPr>
        <p:spPr bwMode="auto">
          <a:xfrm>
            <a:off x="3599529" y="1183737"/>
            <a:ext cx="425468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zh-CN" altLang="en-US" sz="2800" dirty="0">
                <a:solidFill>
                  <a:schemeClr val="bg1"/>
                </a:solidFill>
                <a:latin typeface="BIZ UDPゴシック" panose="020B0400000000000000" pitchFamily="50" charset="-128"/>
                <a:ea typeface="BIZ UDPゴシック" panose="020B0400000000000000" pitchFamily="50" charset="-128"/>
              </a:rPr>
              <a:t>百日</a:t>
            </a:r>
            <a:r>
              <a:rPr lang="ja-JP" altLang="en-US" sz="2800" dirty="0">
                <a:solidFill>
                  <a:schemeClr val="bg1"/>
                </a:solidFill>
                <a:latin typeface="BIZ UDPゴシック" panose="020B0400000000000000" pitchFamily="50" charset="-128"/>
                <a:ea typeface="BIZ UDPゴシック" panose="020B0400000000000000" pitchFamily="50" charset="-128"/>
              </a:rPr>
              <a:t>咳 累計患者数</a:t>
            </a:r>
          </a:p>
        </p:txBody>
      </p:sp>
      <p:sp>
        <p:nvSpPr>
          <p:cNvPr id="14" name="吹き出し: 角を丸めた四角形 13">
            <a:extLst>
              <a:ext uri="{FF2B5EF4-FFF2-40B4-BE49-F238E27FC236}">
                <a16:creationId xmlns:a16="http://schemas.microsoft.com/office/drawing/2014/main" id="{B215DDBC-A6BB-2BEE-F6C6-CFE1A23E52A2}"/>
              </a:ext>
            </a:extLst>
          </p:cNvPr>
          <p:cNvSpPr/>
          <p:nvPr/>
        </p:nvSpPr>
        <p:spPr>
          <a:xfrm>
            <a:off x="9818250" y="2515335"/>
            <a:ext cx="1866819" cy="1348379"/>
          </a:xfrm>
          <a:prstGeom prst="wedgeRoundRectCallout">
            <a:avLst>
              <a:gd name="adj1" fmla="val -69644"/>
              <a:gd name="adj2" fmla="val 87763"/>
              <a:gd name="adj3" fmla="val 16667"/>
            </a:avLst>
          </a:prstGeom>
          <a:solidFill>
            <a:srgbClr val="FF33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乳児の</a:t>
            </a:r>
            <a:endParaRPr kumimoji="1" lang="en-US" altLang="ja-JP" sz="2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死亡例が</a:t>
            </a:r>
            <a:endParaRPr kumimoji="1" lang="en-US" altLang="ja-JP" sz="2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複数報告</a:t>
            </a:r>
          </a:p>
        </p:txBody>
      </p:sp>
      <p:sp>
        <p:nvSpPr>
          <p:cNvPr id="15" name="吹き出し: 角を丸めた四角形 14">
            <a:extLst>
              <a:ext uri="{FF2B5EF4-FFF2-40B4-BE49-F238E27FC236}">
                <a16:creationId xmlns:a16="http://schemas.microsoft.com/office/drawing/2014/main" id="{D19F7D39-4F82-D9B7-10F1-BE926855FFFC}"/>
              </a:ext>
            </a:extLst>
          </p:cNvPr>
          <p:cNvSpPr/>
          <p:nvPr/>
        </p:nvSpPr>
        <p:spPr>
          <a:xfrm>
            <a:off x="6096001" y="3296782"/>
            <a:ext cx="2518610" cy="1430895"/>
          </a:xfrm>
          <a:prstGeom prst="wedgeRoundRectCallout">
            <a:avLst>
              <a:gd name="adj1" fmla="val 67553"/>
              <a:gd name="adj2" fmla="val -10263"/>
              <a:gd name="adj3" fmla="val 16667"/>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２０２５年</a:t>
            </a:r>
            <a:endParaRPr kumimoji="1" lang="en-US" altLang="ja-JP" sz="20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3200" b="1" dirty="0">
                <a:solidFill>
                  <a:srgbClr val="FFFF00"/>
                </a:solidFill>
                <a:latin typeface="BIZ UDPゴシック" panose="020B0400000000000000" pitchFamily="50" charset="-128"/>
                <a:ea typeface="BIZ UDPゴシック" panose="020B0400000000000000" pitchFamily="50" charset="-128"/>
              </a:rPr>
              <a:t>２２，３５１</a:t>
            </a:r>
            <a:r>
              <a:rPr lang="ja-JP" altLang="en-US" sz="2000" b="1" dirty="0">
                <a:solidFill>
                  <a:srgbClr val="FFFF00"/>
                </a:solidFill>
                <a:latin typeface="BIZ UDPゴシック" panose="020B0400000000000000" pitchFamily="50" charset="-128"/>
                <a:ea typeface="BIZ UDPゴシック" panose="020B0400000000000000" pitchFamily="50" charset="-128"/>
              </a:rPr>
              <a:t>人</a:t>
            </a:r>
            <a:br>
              <a:rPr lang="en-US" altLang="ja-JP" sz="2400" b="1" dirty="0">
                <a:solidFill>
                  <a:schemeClr val="bg1"/>
                </a:solidFill>
                <a:latin typeface="BIZ UDPゴシック" panose="020B0400000000000000" pitchFamily="50" charset="-128"/>
                <a:ea typeface="BIZ UDPゴシック" panose="020B0400000000000000" pitchFamily="50" charset="-128"/>
              </a:rPr>
            </a:br>
            <a:r>
              <a:rPr lang="en-US" altLang="ja-JP" sz="1600" b="1" dirty="0">
                <a:solidFill>
                  <a:schemeClr val="bg1"/>
                </a:solidFill>
                <a:latin typeface="BIZ UDPゴシック" panose="020B0400000000000000" pitchFamily="50" charset="-128"/>
                <a:ea typeface="BIZ UDPゴシック" panose="020B0400000000000000" pitchFamily="50" charset="-128"/>
              </a:rPr>
              <a:t>※5</a:t>
            </a:r>
            <a:r>
              <a:rPr lang="ja-JP" altLang="en-US" sz="1600" b="1" dirty="0">
                <a:solidFill>
                  <a:schemeClr val="bg1"/>
                </a:solidFill>
                <a:latin typeface="BIZ UDPゴシック" panose="020B0400000000000000" pitchFamily="50" charset="-128"/>
                <a:ea typeface="BIZ UDPゴシック" panose="020B0400000000000000" pitchFamily="50" charset="-128"/>
              </a:rPr>
              <a:t>月</a:t>
            </a:r>
            <a:r>
              <a:rPr lang="en-US" altLang="ja-JP" sz="1600" b="1" dirty="0">
                <a:solidFill>
                  <a:schemeClr val="bg1"/>
                </a:solidFill>
                <a:latin typeface="BIZ UDPゴシック" panose="020B0400000000000000" pitchFamily="50" charset="-128"/>
                <a:ea typeface="BIZ UDPゴシック" panose="020B0400000000000000" pitchFamily="50" charset="-128"/>
              </a:rPr>
              <a:t>25</a:t>
            </a:r>
            <a:r>
              <a:rPr lang="ja-JP" altLang="en-US" sz="1600" b="1" dirty="0">
                <a:solidFill>
                  <a:schemeClr val="bg1"/>
                </a:solidFill>
                <a:latin typeface="BIZ UDPゴシック" panose="020B0400000000000000" pitchFamily="50" charset="-128"/>
                <a:ea typeface="BIZ UDPゴシック" panose="020B0400000000000000" pitchFamily="50" charset="-128"/>
              </a:rPr>
              <a:t>日までの累計</a:t>
            </a:r>
            <a:endParaRPr kumimoji="1" lang="ja-JP" altLang="en-US" sz="24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endParaRPr>
          </a:p>
        </p:txBody>
      </p:sp>
      <p:cxnSp>
        <p:nvCxnSpPr>
          <p:cNvPr id="17" name="直線コネクタ 16">
            <a:extLst>
              <a:ext uri="{FF2B5EF4-FFF2-40B4-BE49-F238E27FC236}">
                <a16:creationId xmlns:a16="http://schemas.microsoft.com/office/drawing/2014/main" id="{A9AFAC6B-FB70-AF1B-8916-EBB68C2CDCF7}"/>
              </a:ext>
            </a:extLst>
          </p:cNvPr>
          <p:cNvCxnSpPr/>
          <p:nvPr/>
        </p:nvCxnSpPr>
        <p:spPr>
          <a:xfrm>
            <a:off x="6227545" y="3815587"/>
            <a:ext cx="215605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正方形/長方形 2">
            <a:extLst>
              <a:ext uri="{FF2B5EF4-FFF2-40B4-BE49-F238E27FC236}">
                <a16:creationId xmlns:a16="http://schemas.microsoft.com/office/drawing/2014/main" id="{CD945041-3222-CB79-50EF-00911F7A5DAA}"/>
              </a:ext>
            </a:extLst>
          </p:cNvPr>
          <p:cNvSpPr/>
          <p:nvPr/>
        </p:nvSpPr>
        <p:spPr>
          <a:xfrm>
            <a:off x="9067800" y="2461261"/>
            <a:ext cx="289560" cy="3390899"/>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4" name="オーディオ 3">
            <a:hlinkClick r:id="" action="ppaction://media"/>
            <a:extLst>
              <a:ext uri="{FF2B5EF4-FFF2-40B4-BE49-F238E27FC236}">
                <a16:creationId xmlns:a16="http://schemas.microsoft.com/office/drawing/2014/main" id="{175DFBE7-ACBD-46C7-A032-8DD6AA6FFCC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4080796388"/>
      </p:ext>
    </p:extLst>
  </p:cSld>
  <p:clrMapOvr>
    <a:masterClrMapping/>
  </p:clrMapOvr>
  <mc:AlternateContent xmlns:mc="http://schemas.openxmlformats.org/markup-compatibility/2006" xmlns:p14="http://schemas.microsoft.com/office/powerpoint/2010/main">
    <mc:Choice Requires="p14">
      <p:transition spd="slow" p14:dur="2000" advTm="45845"/>
    </mc:Choice>
    <mc:Fallback xmlns="">
      <p:transition spd="slow" advTm="45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right)">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4"/>
                </p:tgtEl>
              </p:cMediaNode>
            </p:audio>
          </p:childTnLst>
        </p:cTn>
      </p:par>
    </p:tnLst>
    <p:bldLst>
      <p:bldP spid="14" grpId="0" animBg="1"/>
      <p:bldP spid="15" grpId="0" animBg="1"/>
      <p:bldP spid="3" grpId="0" animBg="1"/>
    </p:bldLst>
  </p:timing>
  <p:extLst>
    <p:ext uri="{6950BFC3-D8DA-4A85-94F7-54DA5524770B}">
      <p188:commentRel xmlns:p188="http://schemas.microsoft.com/office/powerpoint/2018/8/main" xmlns="" r:id="rId8"/>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76BBC32-60CB-EBE1-8B61-5EA0B8118B5B}"/>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
        <p:nvSpPr>
          <p:cNvPr id="4" name="コンテンツ プレースホルダー 2">
            <a:extLst>
              <a:ext uri="{FF2B5EF4-FFF2-40B4-BE49-F238E27FC236}">
                <a16:creationId xmlns:a16="http://schemas.microsoft.com/office/drawing/2014/main" id="{E34E9E05-C523-EABB-6FC2-088625CE12EE}"/>
              </a:ext>
            </a:extLst>
          </p:cNvPr>
          <p:cNvSpPr txBox="1">
            <a:spLocks/>
          </p:cNvSpPr>
          <p:nvPr/>
        </p:nvSpPr>
        <p:spPr>
          <a:xfrm>
            <a:off x="599122" y="1084217"/>
            <a:ext cx="10619072"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lnSpc>
                <a:spcPct val="150000"/>
              </a:lnSpc>
              <a:spcAft>
                <a:spcPts val="600"/>
              </a:spcAft>
              <a:buNone/>
            </a:pPr>
            <a:r>
              <a:rPr lang="ja-JP" altLang="en-US" sz="3600" dirty="0">
                <a:latin typeface="BIZ UDPゴシック" panose="020B0400000000000000" pitchFamily="50" charset="-128"/>
                <a:ea typeface="BIZ UDPゴシック" panose="020B0400000000000000" pitchFamily="50" charset="-128"/>
              </a:rPr>
              <a:t>百日咳の流行と耐性菌の蔓延で、</a:t>
            </a:r>
            <a:endParaRPr lang="en-US" altLang="ja-JP" sz="3600" dirty="0">
              <a:latin typeface="BIZ UDPゴシック" panose="020B0400000000000000" pitchFamily="50" charset="-128"/>
              <a:ea typeface="BIZ UDPゴシック" panose="020B0400000000000000" pitchFamily="50" charset="-128"/>
            </a:endParaRPr>
          </a:p>
          <a:p>
            <a:pPr marL="0" indent="0" algn="ctr">
              <a:lnSpc>
                <a:spcPct val="150000"/>
              </a:lnSpc>
              <a:spcAft>
                <a:spcPts val="600"/>
              </a:spcAft>
              <a:buNone/>
            </a:pPr>
            <a:r>
              <a:rPr lang="ja-JP" altLang="en-US" sz="3600" dirty="0">
                <a:latin typeface="BIZ UDPゴシック" panose="020B0400000000000000" pitchFamily="50" charset="-128"/>
                <a:ea typeface="BIZ UDPゴシック" panose="020B0400000000000000" pitchFamily="50" charset="-128"/>
              </a:rPr>
              <a:t>早期診断・早期治療だけでは</a:t>
            </a:r>
            <a:endParaRPr lang="en-US" altLang="ja-JP" sz="3600" dirty="0">
              <a:latin typeface="BIZ UDPゴシック" panose="020B0400000000000000" pitchFamily="50" charset="-128"/>
              <a:ea typeface="BIZ UDPゴシック" panose="020B0400000000000000" pitchFamily="50" charset="-128"/>
            </a:endParaRPr>
          </a:p>
          <a:p>
            <a:pPr marL="0" indent="0" algn="ctr">
              <a:lnSpc>
                <a:spcPct val="150000"/>
              </a:lnSpc>
              <a:spcAft>
                <a:spcPts val="600"/>
              </a:spcAft>
              <a:buNone/>
            </a:pPr>
            <a:r>
              <a:rPr lang="ja-JP" altLang="en-US" sz="3600" dirty="0">
                <a:latin typeface="BIZ UDPゴシック" panose="020B0400000000000000" pitchFamily="50" charset="-128"/>
                <a:ea typeface="BIZ UDPゴシック" panose="020B0400000000000000" pitchFamily="50" charset="-128"/>
              </a:rPr>
              <a:t>新生児・乳児早期の発症を予防できない</a:t>
            </a:r>
          </a:p>
        </p:txBody>
      </p:sp>
      <p:grpSp>
        <p:nvGrpSpPr>
          <p:cNvPr id="8" name="グループ化 7">
            <a:extLst>
              <a:ext uri="{FF2B5EF4-FFF2-40B4-BE49-F238E27FC236}">
                <a16:creationId xmlns:a16="http://schemas.microsoft.com/office/drawing/2014/main" id="{E73C6834-5A61-4998-E5D5-54906BC048E6}"/>
              </a:ext>
            </a:extLst>
          </p:cNvPr>
          <p:cNvGrpSpPr/>
          <p:nvPr/>
        </p:nvGrpSpPr>
        <p:grpSpPr>
          <a:xfrm>
            <a:off x="904090" y="5124079"/>
            <a:ext cx="10619072" cy="1362029"/>
            <a:chOff x="1572928" y="4699864"/>
            <a:chExt cx="10619072" cy="1362029"/>
          </a:xfrm>
        </p:grpSpPr>
        <p:sp>
          <p:nvSpPr>
            <p:cNvPr id="6" name="矢印: 右 5">
              <a:extLst>
                <a:ext uri="{FF2B5EF4-FFF2-40B4-BE49-F238E27FC236}">
                  <a16:creationId xmlns:a16="http://schemas.microsoft.com/office/drawing/2014/main" id="{0DBD13AD-B3D8-7421-9580-901650DEC2CD}"/>
                </a:ext>
              </a:extLst>
            </p:cNvPr>
            <p:cNvSpPr/>
            <p:nvPr/>
          </p:nvSpPr>
          <p:spPr>
            <a:xfrm>
              <a:off x="2791326" y="4871517"/>
              <a:ext cx="433137" cy="462013"/>
            </a:xfrm>
            <a:prstGeom prst="rightArrow">
              <a:avLst/>
            </a:prstGeom>
            <a:solidFill>
              <a:schemeClr val="accent5">
                <a:lumMod val="60000"/>
                <a:lumOff val="4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コンテンツ プレースホルダー 2">
              <a:extLst>
                <a:ext uri="{FF2B5EF4-FFF2-40B4-BE49-F238E27FC236}">
                  <a16:creationId xmlns:a16="http://schemas.microsoft.com/office/drawing/2014/main" id="{8174F734-E905-6014-9421-DE3350674731}"/>
                </a:ext>
              </a:extLst>
            </p:cNvPr>
            <p:cNvSpPr txBox="1">
              <a:spLocks/>
            </p:cNvSpPr>
            <p:nvPr/>
          </p:nvSpPr>
          <p:spPr>
            <a:xfrm>
              <a:off x="1572928" y="4699864"/>
              <a:ext cx="10619072" cy="1362029"/>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spcAft>
                  <a:spcPts val="600"/>
                </a:spcAft>
                <a:buNone/>
              </a:pPr>
              <a:r>
                <a:rPr lang="ja-JP" altLang="en-US" sz="3600" dirty="0">
                  <a:latin typeface="BIZ UDPゴシック" panose="020B0400000000000000" pitchFamily="50" charset="-128"/>
                  <a:ea typeface="BIZ UDPゴシック" panose="020B0400000000000000" pitchFamily="50" charset="-128"/>
                </a:rPr>
                <a:t>妊婦へのワクチンによる予防が重要</a:t>
              </a:r>
            </a:p>
          </p:txBody>
        </p:sp>
      </p:grpSp>
      <p:grpSp>
        <p:nvGrpSpPr>
          <p:cNvPr id="11" name="グループ化 10">
            <a:extLst>
              <a:ext uri="{FF2B5EF4-FFF2-40B4-BE49-F238E27FC236}">
                <a16:creationId xmlns:a16="http://schemas.microsoft.com/office/drawing/2014/main" id="{EC0C0F6A-565E-7E30-DAF8-A5F34975C1DA}"/>
              </a:ext>
            </a:extLst>
          </p:cNvPr>
          <p:cNvGrpSpPr/>
          <p:nvPr/>
        </p:nvGrpSpPr>
        <p:grpSpPr>
          <a:xfrm>
            <a:off x="9595376" y="3736566"/>
            <a:ext cx="1927786" cy="2464742"/>
            <a:chOff x="161364" y="1259088"/>
            <a:chExt cx="3554675" cy="4544778"/>
          </a:xfrm>
        </p:grpSpPr>
        <p:pic>
          <p:nvPicPr>
            <p:cNvPr id="9" name="図 8">
              <a:extLst>
                <a:ext uri="{FF2B5EF4-FFF2-40B4-BE49-F238E27FC236}">
                  <a16:creationId xmlns:a16="http://schemas.microsoft.com/office/drawing/2014/main" id="{A6CED361-FD9E-7B10-87A7-07CE7FBF16F8}"/>
                </a:ext>
              </a:extLst>
            </p:cNvPr>
            <p:cNvPicPr>
              <a:picLocks noChangeAspect="1"/>
            </p:cNvPicPr>
            <p:nvPr/>
          </p:nvPicPr>
          <p:blipFill>
            <a:blip r:embed="rId6">
              <a:extLst>
                <a:ext uri="{28A0092B-C50C-407E-A947-70E740481C1C}">
                  <a14:useLocalDpi xmlns:a14="http://schemas.microsoft.com/office/drawing/2010/main" val="0"/>
                </a:ext>
              </a:extLst>
            </a:blip>
            <a:srcRect l="630" t="13912" r="63128" b="266"/>
            <a:stretch>
              <a:fillRect/>
            </a:stretch>
          </p:blipFill>
          <p:spPr>
            <a:xfrm>
              <a:off x="1156295" y="1259088"/>
              <a:ext cx="2559744" cy="4544778"/>
            </a:xfrm>
            <a:prstGeom prst="rect">
              <a:avLst/>
            </a:prstGeom>
          </p:spPr>
        </p:pic>
        <p:pic>
          <p:nvPicPr>
            <p:cNvPr id="10" name="図 9" descr="アイコン が含まれている画像&#10;&#10;AI 生成コンテンツは誤りを含む可能性があります。">
              <a:extLst>
                <a:ext uri="{FF2B5EF4-FFF2-40B4-BE49-F238E27FC236}">
                  <a16:creationId xmlns:a16="http://schemas.microsoft.com/office/drawing/2014/main" id="{7580D5EE-D5E7-4FF7-2910-EBF7F7C96C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311988" flipH="1">
              <a:off x="161364" y="2579082"/>
              <a:ext cx="1077033" cy="1494514"/>
            </a:xfrm>
            <a:prstGeom prst="rect">
              <a:avLst/>
            </a:prstGeom>
          </p:spPr>
        </p:pic>
      </p:grpSp>
      <p:pic>
        <p:nvPicPr>
          <p:cNvPr id="12" name="図 11" descr="アイコン&#10;&#10;AI 生成コンテンツは誤りを含む可能性があります。">
            <a:extLst>
              <a:ext uri="{FF2B5EF4-FFF2-40B4-BE49-F238E27FC236}">
                <a16:creationId xmlns:a16="http://schemas.microsoft.com/office/drawing/2014/main" id="{AFFE96A9-C4FB-3FA7-3750-3580843718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4475" y="3945094"/>
            <a:ext cx="1663049" cy="1247286"/>
          </a:xfrm>
          <a:prstGeom prst="rect">
            <a:avLst/>
          </a:prstGeom>
        </p:spPr>
      </p:pic>
      <p:pic>
        <p:nvPicPr>
          <p:cNvPr id="13" name="オーディオ 12">
            <a:hlinkClick r:id="" action="ppaction://media"/>
            <a:extLst>
              <a:ext uri="{FF2B5EF4-FFF2-40B4-BE49-F238E27FC236}">
                <a16:creationId xmlns:a16="http://schemas.microsoft.com/office/drawing/2014/main" id="{D27166CE-A696-4209-A8FB-0F8065F0E2FB}"/>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648143839"/>
      </p:ext>
    </p:extLst>
  </p:cSld>
  <p:clrMapOvr>
    <a:masterClrMapping/>
  </p:clrMapOvr>
  <mc:AlternateContent xmlns:mc="http://schemas.openxmlformats.org/markup-compatibility/2006" xmlns:p14="http://schemas.microsoft.com/office/powerpoint/2010/main">
    <mc:Choice Requires="p14">
      <p:transition spd="slow" p14:dur="2000" advTm="19289"/>
    </mc:Choice>
    <mc:Fallback xmlns="">
      <p:transition spd="slow" advTm="19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3"/>
                </p:tgtEl>
              </p:cMediaNode>
            </p:audio>
          </p:childTnLst>
        </p:cTn>
      </p:par>
    </p:tnLst>
  </p:timing>
  <p:extLst>
    <p:ext uri="{6950BFC3-D8DA-4A85-94F7-54DA5524770B}">
      <p188:commentRel xmlns:p188="http://schemas.microsoft.com/office/powerpoint/2018/8/main" xmlns="" r:id="rId10"/>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EC9DA759-BF5C-C394-47CF-89B54B74FF2C}"/>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9594E35E-2977-8242-5507-930AF05F9E57}"/>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日本で使える百日せきワクチン</a:t>
            </a:r>
          </a:p>
        </p:txBody>
      </p:sp>
      <p:sp>
        <p:nvSpPr>
          <p:cNvPr id="6" name="コンテンツ プレースホルダー 2">
            <a:extLst>
              <a:ext uri="{FF2B5EF4-FFF2-40B4-BE49-F238E27FC236}">
                <a16:creationId xmlns:a16="http://schemas.microsoft.com/office/drawing/2014/main" id="{B1125DD3-77B2-AFA8-C29E-316F88ED90C3}"/>
              </a:ext>
            </a:extLst>
          </p:cNvPr>
          <p:cNvSpPr txBox="1">
            <a:spLocks/>
          </p:cNvSpPr>
          <p:nvPr/>
        </p:nvSpPr>
        <p:spPr>
          <a:xfrm>
            <a:off x="822871" y="1129580"/>
            <a:ext cx="11049000"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12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5</a:t>
            </a:r>
            <a:r>
              <a:rPr lang="ja-JP" altLang="en-US" sz="3000" dirty="0">
                <a:latin typeface="BIZ UDPゴシック" panose="020B0400000000000000" pitchFamily="50" charset="-128"/>
                <a:ea typeface="BIZ UDPゴシック" panose="020B0400000000000000" pitchFamily="50" charset="-128"/>
              </a:rPr>
              <a:t>種混合ワクチン</a:t>
            </a:r>
            <a:br>
              <a:rPr lang="en-US" altLang="ja-JP" sz="3000"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（百日咳・破傷風・ジフテリア・ポリオ・インフルエンザ菌</a:t>
            </a:r>
            <a:r>
              <a:rPr lang="en-US" altLang="ja-JP" sz="2400" dirty="0">
                <a:latin typeface="BIZ UDPゴシック" panose="020B0400000000000000" pitchFamily="50" charset="-128"/>
                <a:ea typeface="BIZ UDPゴシック" panose="020B0400000000000000" pitchFamily="50" charset="-128"/>
              </a:rPr>
              <a:t>b</a:t>
            </a:r>
            <a:r>
              <a:rPr lang="ja-JP" altLang="en-US" sz="2400" dirty="0">
                <a:latin typeface="BIZ UDPゴシック" panose="020B0400000000000000" pitchFamily="50" charset="-128"/>
                <a:ea typeface="BIZ UDPゴシック" panose="020B0400000000000000" pitchFamily="50" charset="-128"/>
              </a:rPr>
              <a:t>型）</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2024</a:t>
            </a:r>
            <a:r>
              <a:rPr lang="ja-JP" altLang="en-US" sz="2400" dirty="0">
                <a:latin typeface="BIZ UDPゴシック" panose="020B0400000000000000" pitchFamily="50" charset="-128"/>
                <a:ea typeface="BIZ UDPゴシック" panose="020B0400000000000000" pitchFamily="50" charset="-128"/>
              </a:rPr>
              <a:t>年に国内に導入</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小児のみに使用可能</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 生後２，３，４か月　</a:t>
            </a:r>
            <a:r>
              <a:rPr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歳～</a:t>
            </a:r>
            <a:r>
              <a:rPr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歳</a:t>
            </a:r>
            <a:r>
              <a:rPr lang="en-US" altLang="ja-JP" sz="2400" dirty="0">
                <a:latin typeface="BIZ UDPゴシック" panose="020B0400000000000000" pitchFamily="50" charset="-128"/>
                <a:ea typeface="BIZ UDPゴシック" panose="020B0400000000000000" pitchFamily="50" charset="-128"/>
              </a:rPr>
              <a:t>6</a:t>
            </a:r>
            <a:r>
              <a:rPr lang="ja-JP" altLang="en-US" sz="2400" dirty="0">
                <a:latin typeface="BIZ UDPゴシック" panose="020B0400000000000000" pitchFamily="50" charset="-128"/>
                <a:ea typeface="BIZ UDPゴシック" panose="020B0400000000000000" pitchFamily="50" charset="-128"/>
              </a:rPr>
              <a:t>か月　合計</a:t>
            </a:r>
            <a:r>
              <a:rPr lang="en-US" altLang="ja-JP" sz="2400" dirty="0">
                <a:latin typeface="BIZ UDPゴシック" panose="020B0400000000000000" pitchFamily="50" charset="-128"/>
                <a:ea typeface="BIZ UDPゴシック" panose="020B0400000000000000" pitchFamily="50" charset="-128"/>
              </a:rPr>
              <a:t>4</a:t>
            </a:r>
            <a:r>
              <a:rPr lang="ja-JP" altLang="en-US" sz="2400" dirty="0">
                <a:latin typeface="BIZ UDPゴシック" panose="020B0400000000000000" pitchFamily="50" charset="-128"/>
                <a:ea typeface="BIZ UDPゴシック" panose="020B0400000000000000" pitchFamily="50" charset="-128"/>
              </a:rPr>
              <a:t>回　定期接種ワクチン</a:t>
            </a:r>
          </a:p>
          <a:p>
            <a:pPr>
              <a:lnSpc>
                <a:spcPct val="120000"/>
              </a:lnSpc>
              <a:spcBef>
                <a:spcPts val="600"/>
              </a:spcBef>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3</a:t>
            </a:r>
            <a:r>
              <a:rPr lang="ja-JP" altLang="en-US" sz="3000" dirty="0">
                <a:latin typeface="BIZ UDPゴシック" panose="020B0400000000000000" pitchFamily="50" charset="-128"/>
                <a:ea typeface="BIZ UDPゴシック" panose="020B0400000000000000" pitchFamily="50" charset="-128"/>
              </a:rPr>
              <a:t>種混合ワクチン</a:t>
            </a:r>
            <a:r>
              <a:rPr lang="ja-JP" altLang="en-US" sz="2400" dirty="0">
                <a:latin typeface="BIZ UDPゴシック" panose="020B0400000000000000" pitchFamily="50" charset="-128"/>
                <a:ea typeface="BIZ UDPゴシック" panose="020B0400000000000000" pitchFamily="50" charset="-128"/>
              </a:rPr>
              <a:t>（百日咳・破傷風・ジフテリア）</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成人でも使用可能</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国内で長い間小児への定期接種ワクチンとして使用</a:t>
            </a:r>
            <a:br>
              <a:rPr lang="en-US" altLang="ja-JP" sz="2400" dirty="0">
                <a:latin typeface="BIZ UDPゴシック" panose="020B0400000000000000" pitchFamily="50" charset="-128"/>
                <a:ea typeface="BIZ UDPゴシック" panose="020B0400000000000000" pitchFamily="50" charset="-128"/>
              </a:rPr>
            </a:br>
            <a:r>
              <a:rPr lang="en-US" altLang="ja-JP" sz="2400" dirty="0">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されてきた歴史があり、安全性に問題なし</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妊婦へのワクチンとして使用</a:t>
            </a:r>
          </a:p>
          <a:p>
            <a:pPr>
              <a:lnSpc>
                <a:spcPct val="120000"/>
              </a:lnSpc>
              <a:spcBef>
                <a:spcPts val="600"/>
              </a:spcBef>
              <a:spcAft>
                <a:spcPts val="6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p:txBody>
      </p:sp>
      <p:pic>
        <p:nvPicPr>
          <p:cNvPr id="7" name="図 6" descr="ゲームのキャラクター&#10;&#10;AI によって生成されたコンテンツは間違っている可能性があります。">
            <a:extLst>
              <a:ext uri="{FF2B5EF4-FFF2-40B4-BE49-F238E27FC236}">
                <a16:creationId xmlns:a16="http://schemas.microsoft.com/office/drawing/2014/main" id="{705E1AD4-7619-9474-84DF-26C8BC0ABC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6366" y="3518387"/>
            <a:ext cx="2952437" cy="2952437"/>
          </a:xfrm>
          <a:prstGeom prst="rect">
            <a:avLst/>
          </a:prstGeom>
        </p:spPr>
      </p:pic>
      <p:pic>
        <p:nvPicPr>
          <p:cNvPr id="3" name="オーディオ 2">
            <a:hlinkClick r:id="" action="ppaction://media"/>
            <a:extLst>
              <a:ext uri="{FF2B5EF4-FFF2-40B4-BE49-F238E27FC236}">
                <a16:creationId xmlns:a16="http://schemas.microsoft.com/office/drawing/2014/main" id="{82856C63-AF46-4AAC-88FE-EA0DC22620F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112647767"/>
      </p:ext>
    </p:extLst>
  </p:cSld>
  <p:clrMapOvr>
    <a:masterClrMapping/>
  </p:clrMapOvr>
  <mc:AlternateContent xmlns:mc="http://schemas.openxmlformats.org/markup-compatibility/2006" xmlns:p14="http://schemas.microsoft.com/office/powerpoint/2010/main">
    <mc:Choice Requires="p14">
      <p:transition spd="slow" p14:dur="2000" advTm="49233"/>
    </mc:Choice>
    <mc:Fallback xmlns="">
      <p:transition spd="slow" advTm="49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3"/>
                </p:tgtEl>
              </p:cMediaNode>
            </p:audio>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a:extLst>
              <a:ext uri="{FF2B5EF4-FFF2-40B4-BE49-F238E27FC236}">
                <a16:creationId xmlns:a16="http://schemas.microsoft.com/office/drawing/2014/main" id="{CC7EA1D3-7CE6-4ABB-BF9B-D424521CEE65}"/>
              </a:ext>
            </a:extLst>
          </p:cNvPr>
          <p:cNvGraphicFramePr>
            <a:graphicFrameLocks noGrp="1"/>
          </p:cNvGraphicFramePr>
          <p:nvPr>
            <p:ph idx="4294967295"/>
            <p:extLst>
              <p:ext uri="{D42A27DB-BD31-4B8C-83A1-F6EECF244321}">
                <p14:modId xmlns:p14="http://schemas.microsoft.com/office/powerpoint/2010/main" val="3917945087"/>
              </p:ext>
            </p:extLst>
          </p:nvPr>
        </p:nvGraphicFramePr>
        <p:xfrm>
          <a:off x="631345" y="1917703"/>
          <a:ext cx="10948360" cy="3185708"/>
        </p:xfrm>
        <a:graphic>
          <a:graphicData uri="http://schemas.openxmlformats.org/drawingml/2006/table">
            <a:tbl>
              <a:tblPr firstRow="1" bandRow="1">
                <a:tableStyleId>{5C22544A-7EE6-4342-B048-85BDC9FD1C3A}</a:tableStyleId>
              </a:tblPr>
              <a:tblGrid>
                <a:gridCol w="2467990">
                  <a:extLst>
                    <a:ext uri="{9D8B030D-6E8A-4147-A177-3AD203B41FA5}">
                      <a16:colId xmlns:a16="http://schemas.microsoft.com/office/drawing/2014/main" val="1339544050"/>
                    </a:ext>
                  </a:extLst>
                </a:gridCol>
                <a:gridCol w="1713965">
                  <a:extLst>
                    <a:ext uri="{9D8B030D-6E8A-4147-A177-3AD203B41FA5}">
                      <a16:colId xmlns:a16="http://schemas.microsoft.com/office/drawing/2014/main" val="705437798"/>
                    </a:ext>
                  </a:extLst>
                </a:gridCol>
                <a:gridCol w="2387061">
                  <a:extLst>
                    <a:ext uri="{9D8B030D-6E8A-4147-A177-3AD203B41FA5}">
                      <a16:colId xmlns:a16="http://schemas.microsoft.com/office/drawing/2014/main" val="1514960924"/>
                    </a:ext>
                  </a:extLst>
                </a:gridCol>
                <a:gridCol w="2189672">
                  <a:extLst>
                    <a:ext uri="{9D8B030D-6E8A-4147-A177-3AD203B41FA5}">
                      <a16:colId xmlns:a16="http://schemas.microsoft.com/office/drawing/2014/main" val="707278882"/>
                    </a:ext>
                  </a:extLst>
                </a:gridCol>
                <a:gridCol w="2189672">
                  <a:extLst>
                    <a:ext uri="{9D8B030D-6E8A-4147-A177-3AD203B41FA5}">
                      <a16:colId xmlns:a16="http://schemas.microsoft.com/office/drawing/2014/main" val="2250809050"/>
                    </a:ext>
                  </a:extLst>
                </a:gridCol>
              </a:tblGrid>
              <a:tr h="934862">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nchor="ctr">
                    <a:solidFill>
                      <a:schemeClr val="bg1">
                        <a:lumMod val="65000"/>
                      </a:schemeClr>
                    </a:solidFill>
                  </a:tcPr>
                </a:tc>
                <a:tc>
                  <a:txBody>
                    <a:bodyPr/>
                    <a:lstStyle/>
                    <a:p>
                      <a:pPr algn="ctr"/>
                      <a:r>
                        <a:rPr kumimoji="1" lang="ja-JP" altLang="en-US" sz="2400" dirty="0">
                          <a:latin typeface="BIZ UDPゴシック" panose="020B0400000000000000" pitchFamily="50" charset="-128"/>
                          <a:ea typeface="BIZ UDPゴシック" panose="020B0400000000000000" pitchFamily="50" charset="-128"/>
                        </a:rPr>
                        <a:t>接種前</a:t>
                      </a:r>
                    </a:p>
                  </a:txBody>
                  <a:tcPr anchor="ctr">
                    <a:solidFill>
                      <a:schemeClr val="bg1">
                        <a:lumMod val="65000"/>
                      </a:schemeClr>
                    </a:solidFill>
                  </a:tcPr>
                </a:tc>
                <a:tc>
                  <a:txBody>
                    <a:bodyPr/>
                    <a:lstStyle/>
                    <a:p>
                      <a:pPr algn="ctr"/>
                      <a:r>
                        <a:rPr kumimoji="1" lang="ja-JP" altLang="en-US" sz="2400" dirty="0">
                          <a:latin typeface="BIZ UDPゴシック" panose="020B0400000000000000" pitchFamily="50" charset="-128"/>
                          <a:ea typeface="BIZ UDPゴシック" panose="020B0400000000000000" pitchFamily="50" charset="-128"/>
                        </a:rPr>
                        <a:t>接種</a:t>
                      </a:r>
                      <a:r>
                        <a:rPr kumimoji="1" lang="en-US" altLang="ja-JP" sz="2400" dirty="0">
                          <a:latin typeface="BIZ UDPゴシック" panose="020B0400000000000000" pitchFamily="50" charset="-128"/>
                          <a:ea typeface="BIZ UDPゴシック" panose="020B0400000000000000" pitchFamily="50" charset="-128"/>
                        </a:rPr>
                        <a:t>4</a:t>
                      </a:r>
                      <a:r>
                        <a:rPr kumimoji="1" lang="ja-JP" altLang="en-US" sz="2400" dirty="0">
                          <a:latin typeface="BIZ UDPゴシック" panose="020B0400000000000000" pitchFamily="50" charset="-128"/>
                          <a:ea typeface="BIZ UDPゴシック" panose="020B0400000000000000" pitchFamily="50" charset="-128"/>
                        </a:rPr>
                        <a:t>週間後</a:t>
                      </a:r>
                    </a:p>
                  </a:txBody>
                  <a:tcPr anchor="ctr">
                    <a:solidFill>
                      <a:schemeClr val="bg1">
                        <a:lumMod val="65000"/>
                      </a:schemeClr>
                    </a:solidFill>
                  </a:tcPr>
                </a:tc>
                <a:tc>
                  <a:txBody>
                    <a:bodyPr/>
                    <a:lstStyle/>
                    <a:p>
                      <a:pPr algn="ctr"/>
                      <a:r>
                        <a:rPr kumimoji="1" lang="ja-JP" altLang="en-US" sz="2400" dirty="0">
                          <a:latin typeface="BIZ UDPゴシック" panose="020B0400000000000000" pitchFamily="50" charset="-128"/>
                          <a:ea typeface="BIZ UDPゴシック" panose="020B0400000000000000" pitchFamily="50" charset="-128"/>
                        </a:rPr>
                        <a:t>分娩時</a:t>
                      </a:r>
                    </a:p>
                  </a:txBody>
                  <a:tcPr anchor="ctr">
                    <a:solidFill>
                      <a:schemeClr val="bg1">
                        <a:lumMod val="65000"/>
                      </a:schemeClr>
                    </a:solidFill>
                  </a:tcPr>
                </a:tc>
                <a:tc>
                  <a:txBody>
                    <a:bodyPr/>
                    <a:lstStyle/>
                    <a:p>
                      <a:pPr algn="ctr"/>
                      <a:r>
                        <a:rPr kumimoji="1" lang="ja-JP" altLang="en-US" sz="2400" dirty="0">
                          <a:latin typeface="BIZ UDPゴシック" panose="020B0400000000000000" pitchFamily="50" charset="-128"/>
                          <a:ea typeface="BIZ UDPゴシック" panose="020B0400000000000000" pitchFamily="50" charset="-128"/>
                        </a:rPr>
                        <a:t>臍帯血</a:t>
                      </a:r>
                    </a:p>
                  </a:txBody>
                  <a:tcPr anchor="ctr">
                    <a:solidFill>
                      <a:schemeClr val="bg1">
                        <a:lumMod val="65000"/>
                      </a:schemeClr>
                    </a:solidFill>
                  </a:tcPr>
                </a:tc>
                <a:extLst>
                  <a:ext uri="{0D108BD9-81ED-4DB2-BD59-A6C34878D82A}">
                    <a16:rowId xmlns:a16="http://schemas.microsoft.com/office/drawing/2014/main" val="3520454666"/>
                  </a:ext>
                </a:extLst>
              </a:tr>
              <a:tr h="1125423">
                <a:tc>
                  <a:txBody>
                    <a:bodyPr/>
                    <a:lstStyle/>
                    <a:p>
                      <a:r>
                        <a:rPr kumimoji="1" lang="ja-JP" altLang="en-US" sz="2000" dirty="0">
                          <a:latin typeface="BIZ UDPゴシック" panose="020B0400000000000000" pitchFamily="50" charset="-128"/>
                          <a:ea typeface="BIZ UDPゴシック" panose="020B0400000000000000" pitchFamily="50" charset="-128"/>
                        </a:rPr>
                        <a:t>ワクチン非接種妊婦（</a:t>
                      </a:r>
                      <a:r>
                        <a:rPr kumimoji="1" lang="en-US" altLang="ja-JP" sz="2000" dirty="0">
                          <a:latin typeface="BIZ UDPゴシック" panose="020B0400000000000000" pitchFamily="50" charset="-128"/>
                          <a:ea typeface="BIZ UDPゴシック" panose="020B0400000000000000" pitchFamily="50" charset="-128"/>
                        </a:rPr>
                        <a:t>N</a:t>
                      </a:r>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22</a:t>
                      </a:r>
                      <a:r>
                        <a:rPr kumimoji="1" lang="ja-JP" altLang="en-US" sz="2000" dirty="0">
                          <a:latin typeface="BIZ UDPゴシック" panose="020B0400000000000000" pitchFamily="50" charset="-128"/>
                          <a:ea typeface="BIZ UDPゴシック" panose="020B0400000000000000" pitchFamily="50" charset="-128"/>
                        </a:rPr>
                        <a:t>）</a:t>
                      </a:r>
                    </a:p>
                  </a:txBody>
                  <a:tcPr anchor="ctr">
                    <a:solidFill>
                      <a:srgbClr val="FFD44B"/>
                    </a:solidFill>
                  </a:tcPr>
                </a:tc>
                <a:tc>
                  <a:txBody>
                    <a:bodyPr/>
                    <a:lstStyle/>
                    <a:p>
                      <a:pPr marL="252000"/>
                      <a:r>
                        <a:rPr kumimoji="1" lang="en-US" altLang="ja-JP" sz="3200" b="1" dirty="0">
                          <a:latin typeface="BIZ UDPゴシック" panose="020B0400000000000000" pitchFamily="50" charset="-128"/>
                          <a:ea typeface="BIZ UDPゴシック" panose="020B0400000000000000" pitchFamily="50" charset="-128"/>
                        </a:rPr>
                        <a:t>6.81</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tc>
                  <a:txBody>
                    <a:bodyPr/>
                    <a:lstStyle/>
                    <a:p>
                      <a:pPr marL="252000"/>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tc>
                  <a:txBody>
                    <a:bodyPr/>
                    <a:lstStyle/>
                    <a:p>
                      <a:pPr marL="252000"/>
                      <a:r>
                        <a:rPr kumimoji="1" lang="ja-JP" altLang="en-US" sz="3200" b="1" dirty="0">
                          <a:latin typeface="BIZ UDPゴシック" panose="020B0400000000000000" pitchFamily="50" charset="-128"/>
                          <a:ea typeface="BIZ UDPゴシック" panose="020B0400000000000000" pitchFamily="50" charset="-128"/>
                        </a:rPr>
                        <a:t>　</a:t>
                      </a:r>
                      <a:r>
                        <a:rPr kumimoji="1" lang="en-US" altLang="ja-JP" sz="3200" b="1" dirty="0">
                          <a:latin typeface="BIZ UDPゴシック" panose="020B0400000000000000" pitchFamily="50" charset="-128"/>
                          <a:ea typeface="BIZ UDPゴシック" panose="020B0400000000000000" pitchFamily="50" charset="-128"/>
                        </a:rPr>
                        <a:t>6.77</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tc>
                  <a:txBody>
                    <a:bodyPr/>
                    <a:lstStyle/>
                    <a:p>
                      <a:pPr marL="252000"/>
                      <a:r>
                        <a:rPr kumimoji="1" lang="ja-JP" altLang="en-US" sz="3200" b="1" dirty="0">
                          <a:latin typeface="BIZ UDPゴシック" panose="020B0400000000000000" pitchFamily="50" charset="-128"/>
                          <a:ea typeface="BIZ UDPゴシック" panose="020B0400000000000000" pitchFamily="50" charset="-128"/>
                        </a:rPr>
                        <a:t>　</a:t>
                      </a:r>
                      <a:r>
                        <a:rPr kumimoji="1" lang="en-US" altLang="ja-JP" sz="3200" b="1" dirty="0">
                          <a:latin typeface="BIZ UDPゴシック" panose="020B0400000000000000" pitchFamily="50" charset="-128"/>
                          <a:ea typeface="BIZ UDPゴシック" panose="020B0400000000000000" pitchFamily="50" charset="-128"/>
                        </a:rPr>
                        <a:t>7.76</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extLst>
                  <a:ext uri="{0D108BD9-81ED-4DB2-BD59-A6C34878D82A}">
                    <a16:rowId xmlns:a16="http://schemas.microsoft.com/office/drawing/2014/main" val="3305214589"/>
                  </a:ext>
                </a:extLst>
              </a:tr>
              <a:tr h="1125423">
                <a:tc>
                  <a:txBody>
                    <a:bodyPr/>
                    <a:lstStyle/>
                    <a:p>
                      <a:r>
                        <a:rPr kumimoji="1" lang="ja-JP" altLang="en-US" sz="2000" dirty="0">
                          <a:latin typeface="BIZ UDPゴシック" panose="020B0400000000000000" pitchFamily="50" charset="-128"/>
                          <a:ea typeface="BIZ UDPゴシック" panose="020B0400000000000000" pitchFamily="50" charset="-128"/>
                        </a:rPr>
                        <a:t>ワクチン接種妊婦</a:t>
                      </a:r>
                      <a:endParaRPr kumimoji="1"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N</a:t>
                      </a:r>
                      <a:r>
                        <a:rPr kumimoji="1" lang="ja-JP" altLang="en-US" sz="2000" dirty="0">
                          <a:latin typeface="BIZ UDPゴシック" panose="020B0400000000000000" pitchFamily="50" charset="-128"/>
                          <a:ea typeface="BIZ UDPゴシック" panose="020B0400000000000000" pitchFamily="50" charset="-128"/>
                        </a:rPr>
                        <a:t>＝</a:t>
                      </a:r>
                      <a:r>
                        <a:rPr kumimoji="1" lang="en-US" altLang="ja-JP" sz="2000" dirty="0">
                          <a:latin typeface="BIZ UDPゴシック" panose="020B0400000000000000" pitchFamily="50" charset="-128"/>
                          <a:ea typeface="BIZ UDPゴシック" panose="020B0400000000000000" pitchFamily="50" charset="-128"/>
                        </a:rPr>
                        <a:t>55</a:t>
                      </a:r>
                      <a:r>
                        <a:rPr kumimoji="1" lang="ja-JP" altLang="en-US" sz="2000" dirty="0">
                          <a:latin typeface="BIZ UDPゴシック" panose="020B0400000000000000" pitchFamily="50" charset="-128"/>
                          <a:ea typeface="BIZ UDPゴシック" panose="020B0400000000000000" pitchFamily="50" charset="-128"/>
                        </a:rPr>
                        <a:t>）</a:t>
                      </a:r>
                    </a:p>
                  </a:txBody>
                  <a:tcPr anchor="ctr">
                    <a:solidFill>
                      <a:srgbClr val="FFD44B"/>
                    </a:solidFill>
                  </a:tcPr>
                </a:tc>
                <a:tc>
                  <a:txBody>
                    <a:bodyPr/>
                    <a:lstStyle/>
                    <a:p>
                      <a:pPr marL="252000"/>
                      <a:r>
                        <a:rPr kumimoji="1" lang="en-US" altLang="ja-JP" sz="3200" b="1" dirty="0">
                          <a:latin typeface="BIZ UDPゴシック" panose="020B0400000000000000" pitchFamily="50" charset="-128"/>
                          <a:ea typeface="BIZ UDPゴシック" panose="020B0400000000000000" pitchFamily="50" charset="-128"/>
                        </a:rPr>
                        <a:t>7.11</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tc>
                  <a:txBody>
                    <a:bodyPr/>
                    <a:lstStyle/>
                    <a:p>
                      <a:pPr marL="252000"/>
                      <a:r>
                        <a:rPr kumimoji="1" lang="en-US" altLang="ja-JP" sz="3200" b="1" dirty="0">
                          <a:latin typeface="BIZ UDPゴシック" panose="020B0400000000000000" pitchFamily="50" charset="-128"/>
                          <a:ea typeface="BIZ UDPゴシック" panose="020B0400000000000000" pitchFamily="50" charset="-128"/>
                        </a:rPr>
                        <a:t>52.71</a:t>
                      </a:r>
                      <a:r>
                        <a:rPr kumimoji="1" lang="ja-JP" altLang="en-US" sz="3200" b="1" dirty="0">
                          <a:latin typeface="BIZ UDPゴシック" panose="020B0400000000000000" pitchFamily="50" charset="-128"/>
                          <a:ea typeface="BIZ UDPゴシック" panose="020B0400000000000000" pitchFamily="50" charset="-128"/>
                        </a:rPr>
                        <a:t>↑</a:t>
                      </a:r>
                    </a:p>
                  </a:txBody>
                  <a:tcPr anchor="ctr">
                    <a:solidFill>
                      <a:srgbClr val="FFD44B"/>
                    </a:solidFill>
                  </a:tcPr>
                </a:tc>
                <a:tc>
                  <a:txBody>
                    <a:bodyPr/>
                    <a:lstStyle/>
                    <a:p>
                      <a:pPr marL="252000"/>
                      <a:r>
                        <a:rPr kumimoji="1" lang="en-US" altLang="ja-JP" sz="3200" b="1" dirty="0">
                          <a:latin typeface="BIZ UDPゴシック" panose="020B0400000000000000" pitchFamily="50" charset="-128"/>
                          <a:ea typeface="BIZ UDPゴシック" panose="020B0400000000000000" pitchFamily="50" charset="-128"/>
                        </a:rPr>
                        <a:t>45.83</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tc>
                  <a:txBody>
                    <a:bodyPr/>
                    <a:lstStyle/>
                    <a:p>
                      <a:pPr marL="252000"/>
                      <a:r>
                        <a:rPr kumimoji="1" lang="en-US" altLang="ja-JP" sz="3200" b="1" dirty="0">
                          <a:latin typeface="BIZ UDPゴシック" panose="020B0400000000000000" pitchFamily="50" charset="-128"/>
                          <a:ea typeface="BIZ UDPゴシック" panose="020B0400000000000000" pitchFamily="50" charset="-128"/>
                        </a:rPr>
                        <a:t>58.79</a:t>
                      </a:r>
                      <a:endParaRPr kumimoji="1" lang="ja-JP" altLang="en-US" sz="3200" b="1" dirty="0">
                        <a:latin typeface="BIZ UDPゴシック" panose="020B0400000000000000" pitchFamily="50" charset="-128"/>
                        <a:ea typeface="BIZ UDPゴシック" panose="020B0400000000000000" pitchFamily="50" charset="-128"/>
                      </a:endParaRPr>
                    </a:p>
                  </a:txBody>
                  <a:tcPr anchor="ctr">
                    <a:solidFill>
                      <a:srgbClr val="FFD44B"/>
                    </a:solidFill>
                  </a:tcPr>
                </a:tc>
                <a:extLst>
                  <a:ext uri="{0D108BD9-81ED-4DB2-BD59-A6C34878D82A}">
                    <a16:rowId xmlns:a16="http://schemas.microsoft.com/office/drawing/2014/main" val="953296976"/>
                  </a:ext>
                </a:extLst>
              </a:tr>
            </a:tbl>
          </a:graphicData>
        </a:graphic>
      </p:graphicFrame>
      <p:sp>
        <p:nvSpPr>
          <p:cNvPr id="6" name="正方形/長方形 5">
            <a:extLst>
              <a:ext uri="{FF2B5EF4-FFF2-40B4-BE49-F238E27FC236}">
                <a16:creationId xmlns:a16="http://schemas.microsoft.com/office/drawing/2014/main" id="{4CF969FF-F09E-4218-9AF1-F2B91B19BDBF}"/>
              </a:ext>
            </a:extLst>
          </p:cNvPr>
          <p:cNvSpPr/>
          <p:nvPr/>
        </p:nvSpPr>
        <p:spPr>
          <a:xfrm>
            <a:off x="623039" y="5171564"/>
            <a:ext cx="10686689" cy="830997"/>
          </a:xfrm>
          <a:prstGeom prst="rect">
            <a:avLst/>
          </a:prstGeom>
        </p:spPr>
        <p:txBody>
          <a:bodyPr wrap="square">
            <a:spAutoFit/>
          </a:bodyPr>
          <a:lstStyle/>
          <a:p>
            <a:r>
              <a:rPr lang="ja-JP" altLang="en-US" sz="2400" dirty="0">
                <a:latin typeface="BIZ UDPゴシック" panose="020B0400000000000000" pitchFamily="50" charset="-128"/>
                <a:ea typeface="BIZ UDPゴシック" panose="020B0400000000000000" pitchFamily="50" charset="-128"/>
              </a:rPr>
              <a:t>妊娠合併症の発現や妊娠転帰など、非接種群と比較して、接種群で特段に懸念される所見は認めなかった</a:t>
            </a:r>
          </a:p>
        </p:txBody>
      </p:sp>
      <p:cxnSp>
        <p:nvCxnSpPr>
          <p:cNvPr id="9" name="直線コネクタ 8">
            <a:extLst>
              <a:ext uri="{FF2B5EF4-FFF2-40B4-BE49-F238E27FC236}">
                <a16:creationId xmlns:a16="http://schemas.microsoft.com/office/drawing/2014/main" id="{A95273B3-8599-5D3A-AD23-C8D2E3A204EC}"/>
              </a:ext>
            </a:extLst>
          </p:cNvPr>
          <p:cNvCxnSpPr>
            <a:cxnSpLocks/>
          </p:cNvCxnSpPr>
          <p:nvPr/>
        </p:nvCxnSpPr>
        <p:spPr bwMode="auto">
          <a:xfrm>
            <a:off x="260350" y="1610576"/>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10" name="タイトル 1">
            <a:extLst>
              <a:ext uri="{FF2B5EF4-FFF2-40B4-BE49-F238E27FC236}">
                <a16:creationId xmlns:a16="http://schemas.microsoft.com/office/drawing/2014/main" id="{2A017525-6433-D7F2-1D66-3DDFEB06A347}"/>
              </a:ext>
            </a:extLst>
          </p:cNvPr>
          <p:cNvSpPr txBox="1">
            <a:spLocks/>
          </p:cNvSpPr>
          <p:nvPr/>
        </p:nvSpPr>
        <p:spPr bwMode="auto">
          <a:xfrm>
            <a:off x="560388" y="340839"/>
            <a:ext cx="1106693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3</a:t>
            </a:r>
            <a:r>
              <a:rPr lang="ja-JP" altLang="en-US" sz="3600" dirty="0">
                <a:latin typeface="BIZ UDPゴシック" panose="020B0400000000000000" pitchFamily="50" charset="-128"/>
                <a:ea typeface="BIZ UDPゴシック" panose="020B0400000000000000" pitchFamily="50" charset="-128"/>
              </a:rPr>
              <a:t>種混合ワクチン接種妊婦と非接種妊婦の抗</a:t>
            </a:r>
            <a:r>
              <a:rPr lang="en-US" altLang="ja-JP" sz="3600" dirty="0">
                <a:latin typeface="BIZ UDPゴシック" panose="020B0400000000000000" pitchFamily="50" charset="-128"/>
                <a:ea typeface="BIZ UDPゴシック" panose="020B0400000000000000" pitchFamily="50" charset="-128"/>
              </a:rPr>
              <a:t>PT</a:t>
            </a:r>
            <a:r>
              <a:rPr lang="ja-JP" altLang="en-US" sz="3600" dirty="0">
                <a:latin typeface="BIZ UDPゴシック" panose="020B0400000000000000" pitchFamily="50" charset="-128"/>
                <a:ea typeface="BIZ UDPゴシック" panose="020B0400000000000000" pitchFamily="50" charset="-128"/>
              </a:rPr>
              <a:t>抗体</a:t>
            </a:r>
            <a:br>
              <a:rPr lang="ja-JP" altLang="en-US" sz="3600" dirty="0">
                <a:latin typeface="BIZ UDPゴシック" panose="020B0400000000000000" pitchFamily="50" charset="-128"/>
                <a:ea typeface="BIZ UDPゴシック" panose="020B0400000000000000" pitchFamily="50" charset="-128"/>
              </a:rPr>
            </a:br>
            <a:r>
              <a:rPr lang="ja-JP" altLang="en-US" sz="3600" dirty="0">
                <a:latin typeface="BIZ UDPゴシック" panose="020B0400000000000000" pitchFamily="50" charset="-128"/>
                <a:ea typeface="BIZ UDPゴシック" panose="020B0400000000000000" pitchFamily="50" charset="-128"/>
              </a:rPr>
              <a:t>（百日咳に対する抗体）の推移と副反応の実際</a:t>
            </a:r>
          </a:p>
        </p:txBody>
      </p:sp>
      <p:sp>
        <p:nvSpPr>
          <p:cNvPr id="11" name="テキスト ボックス 3">
            <a:extLst>
              <a:ext uri="{FF2B5EF4-FFF2-40B4-BE49-F238E27FC236}">
                <a16:creationId xmlns:a16="http://schemas.microsoft.com/office/drawing/2014/main" id="{79ED8B6E-6522-1A70-6CA4-68AD40A2A9F4}"/>
              </a:ext>
            </a:extLst>
          </p:cNvPr>
          <p:cNvSpPr txBox="1">
            <a:spLocks noChangeArrowheads="1"/>
          </p:cNvSpPr>
          <p:nvPr/>
        </p:nvSpPr>
        <p:spPr bwMode="auto">
          <a:xfrm>
            <a:off x="5225423" y="6144688"/>
            <a:ext cx="6545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厚生労働行政推進調査事業費補助金（新興・再興感染症及び予防接種政策推進研究事業）分担研究報告書</a:t>
            </a:r>
          </a:p>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妊婦に対する百日咳含有ワクチン接種の抗体応答と反応原性及び児への移行抗体に関する研究（</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2023</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年報告）</a:t>
            </a:r>
          </a:p>
        </p:txBody>
      </p:sp>
      <p:pic>
        <p:nvPicPr>
          <p:cNvPr id="2" name="オーディオ 1">
            <a:hlinkClick r:id="" action="ppaction://media"/>
            <a:extLst>
              <a:ext uri="{FF2B5EF4-FFF2-40B4-BE49-F238E27FC236}">
                <a16:creationId xmlns:a16="http://schemas.microsoft.com/office/drawing/2014/main" id="{10555B0C-027A-42AD-8525-32EF4E701A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16350502"/>
      </p:ext>
    </p:extLst>
  </p:cSld>
  <p:clrMapOvr>
    <a:masterClrMapping/>
  </p:clrMapOvr>
  <mc:AlternateContent xmlns:mc="http://schemas.openxmlformats.org/markup-compatibility/2006" xmlns:p14="http://schemas.microsoft.com/office/powerpoint/2010/main">
    <mc:Choice Requires="p14">
      <p:transition spd="slow" p14:dur="2000" advTm="47245"/>
    </mc:Choice>
    <mc:Fallback xmlns="">
      <p:transition spd="slow" advTm="47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6950BFC3-D8DA-4A85-94F7-54DA5524770B}">
      <p188:commentRel xmlns:p188="http://schemas.microsoft.com/office/powerpoint/2018/8/main" xmlns="" r:id="rId6"/>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BC17D59-BFCF-9C3A-0037-6977B904C159}"/>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
        <p:nvSpPr>
          <p:cNvPr id="4" name="タイトル 1">
            <a:extLst>
              <a:ext uri="{FF2B5EF4-FFF2-40B4-BE49-F238E27FC236}">
                <a16:creationId xmlns:a16="http://schemas.microsoft.com/office/drawing/2014/main" id="{F8715724-ADC0-0F5C-9884-CDB253181091}"/>
              </a:ext>
            </a:extLst>
          </p:cNvPr>
          <p:cNvSpPr txBox="1">
            <a:spLocks/>
          </p:cNvSpPr>
          <p:nvPr/>
        </p:nvSpPr>
        <p:spPr>
          <a:xfrm>
            <a:off x="609600" y="732926"/>
            <a:ext cx="10972800" cy="1143000"/>
          </a:xfrm>
          <a:prstGeom prst="rect">
            <a:avLst/>
          </a:prstGeom>
        </p:spPr>
        <p:txBody>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dirty="0">
                <a:latin typeface="BIZ UDPゴシック" panose="020B0400000000000000" pitchFamily="50" charset="-128"/>
                <a:ea typeface="BIZ UDPゴシック" panose="020B0400000000000000" pitchFamily="50" charset="-128"/>
              </a:rPr>
              <a:t>今日のお話</a:t>
            </a:r>
          </a:p>
        </p:txBody>
      </p:sp>
      <p:sp>
        <p:nvSpPr>
          <p:cNvPr id="5" name="コンテンツ プレースホルダー 2">
            <a:extLst>
              <a:ext uri="{FF2B5EF4-FFF2-40B4-BE49-F238E27FC236}">
                <a16:creationId xmlns:a16="http://schemas.microsoft.com/office/drawing/2014/main" id="{2F8801E0-41D0-C45F-973B-86BFBD091925}"/>
              </a:ext>
            </a:extLst>
          </p:cNvPr>
          <p:cNvSpPr txBox="1">
            <a:spLocks/>
          </p:cNvSpPr>
          <p:nvPr/>
        </p:nvSpPr>
        <p:spPr>
          <a:xfrm>
            <a:off x="2160407" y="1952160"/>
            <a:ext cx="9421993"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Aft>
                <a:spcPts val="1200"/>
              </a:spcAft>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母子免疫ワクチンとは</a:t>
            </a:r>
          </a:p>
          <a:p>
            <a:pPr>
              <a:lnSpc>
                <a:spcPct val="130000"/>
              </a:lnSpc>
              <a:spcAft>
                <a:spcPts val="1200"/>
              </a:spcAft>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母子免疫が推奨されるワクチン</a:t>
            </a:r>
            <a:br>
              <a:rPr lang="en-US" altLang="ja-JP"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百日せきワクチン</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RSV</a:t>
            </a:r>
            <a:r>
              <a:rPr lang="ja-JP" altLang="en-US" sz="2400" dirty="0">
                <a:latin typeface="BIZ UDPゴシック" panose="020B0400000000000000" pitchFamily="50" charset="-128"/>
                <a:ea typeface="BIZ UDPゴシック" panose="020B0400000000000000" pitchFamily="50" charset="-128"/>
              </a:rPr>
              <a:t>ワクチン</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GBS</a:t>
            </a:r>
            <a:r>
              <a:rPr lang="ja-JP" altLang="en-US" sz="2400" dirty="0">
                <a:latin typeface="BIZ UDPゴシック" panose="020B0400000000000000" pitchFamily="50" charset="-128"/>
                <a:ea typeface="BIZ UDPゴシック" panose="020B0400000000000000" pitchFamily="50" charset="-128"/>
              </a:rPr>
              <a:t>ワクチン（今後導入が期待されるワクチン）</a:t>
            </a:r>
          </a:p>
          <a:p>
            <a:pPr>
              <a:spcAft>
                <a:spcPts val="1200"/>
              </a:spcAft>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母子免疫ワクチンに関する</a:t>
            </a:r>
            <a:r>
              <a:rPr lang="en-US" altLang="ja-JP" dirty="0">
                <a:latin typeface="BIZ UDPゴシック" panose="020B0400000000000000" pitchFamily="50" charset="-128"/>
                <a:ea typeface="BIZ UDPゴシック" panose="020B0400000000000000" pitchFamily="50" charset="-128"/>
              </a:rPr>
              <a:t>Q</a:t>
            </a:r>
            <a:r>
              <a:rPr lang="ja-JP" altLang="en-US" dirty="0">
                <a:latin typeface="BIZ UDPゴシック" panose="020B0400000000000000" pitchFamily="50" charset="-128"/>
                <a:ea typeface="BIZ UDPゴシック" panose="020B0400000000000000" pitchFamily="50" charset="-128"/>
              </a:rPr>
              <a:t>＆</a:t>
            </a:r>
            <a:r>
              <a:rPr lang="en-US" altLang="ja-JP" dirty="0">
                <a:latin typeface="BIZ UDPゴシック" panose="020B0400000000000000" pitchFamily="50" charset="-128"/>
                <a:ea typeface="BIZ UDPゴシック" panose="020B0400000000000000" pitchFamily="50" charset="-128"/>
              </a:rPr>
              <a:t>A</a:t>
            </a:r>
            <a:r>
              <a:rPr lang="ja-JP" altLang="en-US" dirty="0">
                <a:latin typeface="BIZ UDPゴシック" panose="020B0400000000000000" pitchFamily="50" charset="-128"/>
                <a:ea typeface="BIZ UDPゴシック" panose="020B0400000000000000" pitchFamily="50" charset="-128"/>
              </a:rPr>
              <a:t>とまとめ</a:t>
            </a: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p:txBody>
      </p:sp>
      <p:pic>
        <p:nvPicPr>
          <p:cNvPr id="7" name="図 6" descr="ポーズ, スーツ, 写真, 立つ が含まれている画像&#10;&#10;自動的に生成された説明">
            <a:extLst>
              <a:ext uri="{FF2B5EF4-FFF2-40B4-BE49-F238E27FC236}">
                <a16:creationId xmlns:a16="http://schemas.microsoft.com/office/drawing/2014/main" id="{B6F3205A-831C-30D5-C8B8-9A6F477873FA}"/>
              </a:ext>
            </a:extLst>
          </p:cNvPr>
          <p:cNvPicPr>
            <a:picLocks noChangeAspect="1"/>
          </p:cNvPicPr>
          <p:nvPr/>
        </p:nvPicPr>
        <p:blipFill>
          <a:blip r:embed="rId6">
            <a:extLst>
              <a:ext uri="{28A0092B-C50C-407E-A947-70E740481C1C}">
                <a14:useLocalDpi xmlns:a14="http://schemas.microsoft.com/office/drawing/2010/main" val="0"/>
              </a:ext>
            </a:extLst>
          </a:blip>
          <a:srcRect l="38868" t="47923" r="42271" b="22788"/>
          <a:stretch/>
        </p:blipFill>
        <p:spPr>
          <a:xfrm flipH="1">
            <a:off x="-1" y="4509120"/>
            <a:ext cx="2160408" cy="2371525"/>
          </a:xfrm>
          <a:prstGeom prst="rect">
            <a:avLst/>
          </a:prstGeom>
        </p:spPr>
      </p:pic>
      <p:cxnSp>
        <p:nvCxnSpPr>
          <p:cNvPr id="8" name="直線コネクタ 7">
            <a:extLst>
              <a:ext uri="{FF2B5EF4-FFF2-40B4-BE49-F238E27FC236}">
                <a16:creationId xmlns:a16="http://schemas.microsoft.com/office/drawing/2014/main" id="{DAB386E9-8B0F-CE09-31B6-B1B84F38B407}"/>
              </a:ext>
            </a:extLst>
          </p:cNvPr>
          <p:cNvCxnSpPr/>
          <p:nvPr/>
        </p:nvCxnSpPr>
        <p:spPr bwMode="auto">
          <a:xfrm>
            <a:off x="760512" y="1629330"/>
            <a:ext cx="10670976"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pic>
        <p:nvPicPr>
          <p:cNvPr id="2" name="オーディオ 1">
            <a:hlinkClick r:id="" action="ppaction://media"/>
            <a:extLst>
              <a:ext uri="{FF2B5EF4-FFF2-40B4-BE49-F238E27FC236}">
                <a16:creationId xmlns:a16="http://schemas.microsoft.com/office/drawing/2014/main" id="{5577F153-3BDA-436C-987C-8B60B1DD250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1076"/>
    </mc:Choice>
    <mc:Fallback xmlns="">
      <p:transition spd="slow" advTm="31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283A32DF-77F2-2383-F674-56D77D0806A8}"/>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B0D9BEFE-B7CA-58BA-7546-BF419EEB5C21}"/>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妊婦への百日せきワクチン接種の効果と課題</a:t>
            </a:r>
          </a:p>
        </p:txBody>
      </p:sp>
      <p:sp>
        <p:nvSpPr>
          <p:cNvPr id="4" name="コンテンツ プレースホルダー 2">
            <a:extLst>
              <a:ext uri="{FF2B5EF4-FFF2-40B4-BE49-F238E27FC236}">
                <a16:creationId xmlns:a16="http://schemas.microsoft.com/office/drawing/2014/main" id="{426CEF51-1809-810C-EB90-8DFBE5519665}"/>
              </a:ext>
            </a:extLst>
          </p:cNvPr>
          <p:cNvSpPr txBox="1">
            <a:spLocks/>
          </p:cNvSpPr>
          <p:nvPr/>
        </p:nvSpPr>
        <p:spPr>
          <a:xfrm>
            <a:off x="822871" y="1129580"/>
            <a:ext cx="11049000"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早期乳児の百日咳予防効果</a:t>
            </a:r>
            <a:r>
              <a:rPr lang="en-US" altLang="ja-JP" sz="3000" dirty="0">
                <a:latin typeface="BIZ UDPゴシック" panose="020B0400000000000000" pitchFamily="50" charset="-128"/>
                <a:ea typeface="BIZ UDPゴシック" panose="020B0400000000000000" pitchFamily="50" charset="-128"/>
              </a:rPr>
              <a:t>90</a:t>
            </a:r>
            <a:r>
              <a:rPr lang="ja-JP" altLang="en-US" sz="3000" dirty="0">
                <a:latin typeface="BIZ UDPゴシック" panose="020B0400000000000000" pitchFamily="50" charset="-128"/>
                <a:ea typeface="BIZ UDPゴシック" panose="020B0400000000000000" pitchFamily="50" charset="-128"/>
              </a:rPr>
              <a:t>％以上</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Lancet 384: 1521-8, 2014</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fr-FR" altLang="ja-JP" sz="2400" dirty="0">
                <a:latin typeface="BIZ UDPゴシック" panose="020B0400000000000000" pitchFamily="50" charset="-128"/>
                <a:ea typeface="BIZ UDPゴシック" panose="020B0400000000000000" pitchFamily="50" charset="-128"/>
              </a:rPr>
              <a:t>Clin Infect Dis 60: 333-7, 2015</a:t>
            </a:r>
          </a:p>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絨毛羊膜炎が若干増加するが安全性は問題ない</a:t>
            </a:r>
            <a:br>
              <a:rPr lang="en-US" altLang="ja-JP" sz="3000"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a:t>
            </a:r>
            <a:r>
              <a:rPr lang="en-US" altLang="ja-JP" sz="2400" dirty="0">
                <a:latin typeface="BIZ UDPゴシック" panose="020B0400000000000000" pitchFamily="50" charset="-128"/>
                <a:ea typeface="BIZ UDPゴシック" panose="020B0400000000000000" pitchFamily="50" charset="-128"/>
              </a:rPr>
              <a:t>6.1</a:t>
            </a:r>
            <a:r>
              <a:rPr lang="ja-JP" altLang="en-US" sz="2400" dirty="0">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VS</a:t>
            </a:r>
            <a:r>
              <a:rPr lang="ja-JP" altLang="en-US" sz="2400" dirty="0">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5.5</a:t>
            </a:r>
            <a:r>
              <a:rPr lang="ja-JP" altLang="en-US" sz="2400" dirty="0">
                <a:latin typeface="BIZ UDPゴシック" panose="020B0400000000000000" pitchFamily="50" charset="-128"/>
                <a:ea typeface="BIZ UDPゴシック" panose="020B0400000000000000" pitchFamily="50" charset="-128"/>
              </a:rPr>
              <a:t>％）</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JAMA 312: 1897-904, 2014</a:t>
            </a:r>
          </a:p>
          <a:p>
            <a:pPr marL="0" indent="0">
              <a:lnSpc>
                <a:spcPct val="120000"/>
              </a:lnSpc>
              <a:spcBef>
                <a:spcPts val="600"/>
              </a:spcBef>
              <a:spcAft>
                <a:spcPts val="600"/>
              </a:spcAft>
              <a:buNone/>
            </a:pPr>
            <a:endParaRPr lang="ja-JP" altLang="en-US" dirty="0">
              <a:latin typeface="BIZ UDPゴシック" panose="020B0400000000000000" pitchFamily="50" charset="-128"/>
              <a:ea typeface="BIZ UDPゴシック" panose="020B0400000000000000" pitchFamily="50" charset="-128"/>
            </a:endParaRPr>
          </a:p>
        </p:txBody>
      </p:sp>
      <p:pic>
        <p:nvPicPr>
          <p:cNvPr id="7" name="図 6" descr="アイコン&#10;&#10;AI 生成コンテンツは誤りを含む可能性があります。">
            <a:extLst>
              <a:ext uri="{FF2B5EF4-FFF2-40B4-BE49-F238E27FC236}">
                <a16:creationId xmlns:a16="http://schemas.microsoft.com/office/drawing/2014/main" id="{74446396-CCD3-0D28-DEB0-D4728DE2E9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1733" y="3323607"/>
            <a:ext cx="2736709" cy="3118262"/>
          </a:xfrm>
          <a:prstGeom prst="rect">
            <a:avLst/>
          </a:prstGeom>
        </p:spPr>
      </p:pic>
      <p:pic>
        <p:nvPicPr>
          <p:cNvPr id="5" name="オーディオ 4">
            <a:hlinkClick r:id="" action="ppaction://media"/>
            <a:extLst>
              <a:ext uri="{FF2B5EF4-FFF2-40B4-BE49-F238E27FC236}">
                <a16:creationId xmlns:a16="http://schemas.microsoft.com/office/drawing/2014/main" id="{1686EA91-6915-4C13-8A30-45F4C964110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769"/>
    </mc:Choice>
    <mc:Fallback xmlns="">
      <p:transition spd="slow" advTm="19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1142829-952E-41BE-8876-124631326716}"/>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DDB97E64-5501-F0AF-D3D0-5F54E47006C6}"/>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海外における妊婦への百日せきワクチン接種</a:t>
            </a:r>
          </a:p>
        </p:txBody>
      </p:sp>
      <p:sp>
        <p:nvSpPr>
          <p:cNvPr id="4" name="コンテンツ プレースホルダー 2">
            <a:extLst>
              <a:ext uri="{FF2B5EF4-FFF2-40B4-BE49-F238E27FC236}">
                <a16:creationId xmlns:a16="http://schemas.microsoft.com/office/drawing/2014/main" id="{D5F583AB-294A-55B4-013A-0CB4142B20A8}"/>
              </a:ext>
            </a:extLst>
          </p:cNvPr>
          <p:cNvSpPr txBox="1">
            <a:spLocks/>
          </p:cNvSpPr>
          <p:nvPr/>
        </p:nvSpPr>
        <p:spPr>
          <a:xfrm>
            <a:off x="822870" y="1129580"/>
            <a:ext cx="10621567"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米国では</a:t>
            </a:r>
            <a:r>
              <a:rPr lang="en-US" altLang="ja-JP" sz="3000" dirty="0">
                <a:latin typeface="BIZ UDPゴシック" panose="020B0400000000000000" pitchFamily="50" charset="-128"/>
                <a:ea typeface="BIZ UDPゴシック" panose="020B0400000000000000" pitchFamily="50" charset="-128"/>
              </a:rPr>
              <a:t>2012</a:t>
            </a:r>
            <a:r>
              <a:rPr lang="ja-JP" altLang="en-US" sz="3000" dirty="0">
                <a:latin typeface="BIZ UDPゴシック" panose="020B0400000000000000" pitchFamily="50" charset="-128"/>
                <a:ea typeface="BIZ UDPゴシック" panose="020B0400000000000000" pitchFamily="50" charset="-128"/>
              </a:rPr>
              <a:t>年から百日せきワクチンの接種歴に関係なく妊娠</a:t>
            </a:r>
            <a:r>
              <a:rPr lang="en-US" altLang="ja-JP" sz="3000" dirty="0">
                <a:latin typeface="BIZ UDPゴシック" panose="020B0400000000000000" pitchFamily="50" charset="-128"/>
                <a:ea typeface="BIZ UDPゴシック" panose="020B0400000000000000" pitchFamily="50" charset="-128"/>
              </a:rPr>
              <a:t>27</a:t>
            </a: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36</a:t>
            </a:r>
            <a:r>
              <a:rPr lang="ja-JP" altLang="en-US" sz="3000" dirty="0">
                <a:latin typeface="BIZ UDPゴシック" panose="020B0400000000000000" pitchFamily="50" charset="-128"/>
                <a:ea typeface="BIZ UDPゴシック" panose="020B0400000000000000" pitchFamily="50" charset="-128"/>
              </a:rPr>
              <a:t>週の妊婦への</a:t>
            </a:r>
            <a:r>
              <a:rPr lang="en-US" altLang="ja-JP" sz="3000" dirty="0">
                <a:latin typeface="BIZ UDPゴシック" panose="020B0400000000000000" pitchFamily="50" charset="-128"/>
                <a:ea typeface="BIZ UDPゴシック" panose="020B0400000000000000" pitchFamily="50" charset="-128"/>
              </a:rPr>
              <a:t>Tdap</a:t>
            </a:r>
            <a:r>
              <a:rPr lang="ja-JP" altLang="en-US" sz="3000" dirty="0">
                <a:latin typeface="BIZ UDPゴシック" panose="020B0400000000000000" pitchFamily="50" charset="-128"/>
                <a:ea typeface="BIZ UDPゴシック" panose="020B0400000000000000" pitchFamily="50" charset="-128"/>
              </a:rPr>
              <a:t>（成人用百日せきワクチン）接種勧奨</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2023</a:t>
            </a:r>
            <a:r>
              <a:rPr lang="ja-JP" altLang="en-US" sz="2400" dirty="0">
                <a:latin typeface="BIZ UDPゴシック" panose="020B0400000000000000" pitchFamily="50" charset="-128"/>
                <a:ea typeface="BIZ UDPゴシック" panose="020B0400000000000000" pitchFamily="50" charset="-128"/>
              </a:rPr>
              <a:t>年の妊婦接種率</a:t>
            </a:r>
            <a:r>
              <a:rPr lang="en-US" altLang="ja-JP" sz="2400" dirty="0">
                <a:latin typeface="BIZ UDPゴシック" panose="020B0400000000000000" pitchFamily="50" charset="-128"/>
                <a:ea typeface="BIZ UDPゴシック" panose="020B0400000000000000" pitchFamily="50" charset="-128"/>
              </a:rPr>
              <a:t>55.4</a:t>
            </a:r>
            <a:r>
              <a:rPr lang="ja-JP" altLang="en-US" sz="2400" dirty="0">
                <a:latin typeface="BIZ UDPゴシック" panose="020B0400000000000000" pitchFamily="50" charset="-128"/>
                <a:ea typeface="BIZ UDPゴシック" panose="020B0400000000000000" pitchFamily="50" charset="-128"/>
              </a:rPr>
              <a:t>％</a:t>
            </a:r>
          </a:p>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妊婦へのワクチン接種は</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イギリス・オーストラリア・ニュージーランド・</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ベルギー・アルゼンチン・ブラジルなどでも実施</a:t>
            </a:r>
          </a:p>
          <a:p>
            <a:pPr marL="0" indent="0">
              <a:lnSpc>
                <a:spcPct val="120000"/>
              </a:lnSpc>
              <a:spcBef>
                <a:spcPts val="600"/>
              </a:spcBef>
              <a:spcAft>
                <a:spcPts val="600"/>
              </a:spcAft>
              <a:buNone/>
            </a:pPr>
            <a:endParaRPr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3">
            <a:extLst>
              <a:ext uri="{FF2B5EF4-FFF2-40B4-BE49-F238E27FC236}">
                <a16:creationId xmlns:a16="http://schemas.microsoft.com/office/drawing/2014/main" id="{59776AAA-6263-0406-79CE-44FB15DB21C4}"/>
              </a:ext>
            </a:extLst>
          </p:cNvPr>
          <p:cNvSpPr txBox="1">
            <a:spLocks noChangeArrowheads="1"/>
          </p:cNvSpPr>
          <p:nvPr/>
        </p:nvSpPr>
        <p:spPr bwMode="auto">
          <a:xfrm>
            <a:off x="4555367" y="6225864"/>
            <a:ext cx="72154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https://www.cdc.gov/pertussis/hcp/vaccine-recommendations/vaccinating-pregnant-patients.html</a:t>
            </a:r>
          </a:p>
        </p:txBody>
      </p:sp>
      <p:pic>
        <p:nvPicPr>
          <p:cNvPr id="6" name="図 5" descr="テーブル が含まれている画像&#10;&#10;AI 生成コンテンツは誤りを含む可能性があります。">
            <a:extLst>
              <a:ext uri="{FF2B5EF4-FFF2-40B4-BE49-F238E27FC236}">
                <a16:creationId xmlns:a16="http://schemas.microsoft.com/office/drawing/2014/main" id="{170FDD38-0307-DF56-1563-3506A523B8D5}"/>
              </a:ext>
            </a:extLst>
          </p:cNvPr>
          <p:cNvPicPr>
            <a:picLocks noChangeAspect="1"/>
          </p:cNvPicPr>
          <p:nvPr/>
        </p:nvPicPr>
        <p:blipFill>
          <a:blip r:embed="rId6">
            <a:extLst>
              <a:ext uri="{28A0092B-C50C-407E-A947-70E740481C1C}">
                <a14:useLocalDpi xmlns:a14="http://schemas.microsoft.com/office/drawing/2010/main" val="0"/>
              </a:ext>
            </a:extLst>
          </a:blip>
          <a:srcRect r="63180"/>
          <a:stretch>
            <a:fillRect/>
          </a:stretch>
        </p:blipFill>
        <p:spPr>
          <a:xfrm>
            <a:off x="8770918" y="2645848"/>
            <a:ext cx="2673519" cy="3703126"/>
          </a:xfrm>
          <a:prstGeom prst="rect">
            <a:avLst/>
          </a:prstGeom>
        </p:spPr>
      </p:pic>
      <p:pic>
        <p:nvPicPr>
          <p:cNvPr id="8" name="オーディオ 7">
            <a:hlinkClick r:id="" action="ppaction://media"/>
            <a:extLst>
              <a:ext uri="{FF2B5EF4-FFF2-40B4-BE49-F238E27FC236}">
                <a16:creationId xmlns:a16="http://schemas.microsoft.com/office/drawing/2014/main" id="{112ECC7E-3A97-4C89-B0A7-A363B492009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8258"/>
    </mc:Choice>
    <mc:Fallback xmlns="">
      <p:transition spd="slow" advTm="48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8"/>
                </p:tgtEl>
              </p:cMediaNode>
            </p:audio>
          </p:childTnLst>
        </p:cTn>
      </p:par>
    </p:tnLst>
    <p:bldLst>
      <p:bldP spid="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E886464E-A4AE-0A3E-CFB3-BDE4A4EFF32B}"/>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6" name="タイトル 1">
            <a:extLst>
              <a:ext uri="{FF2B5EF4-FFF2-40B4-BE49-F238E27FC236}">
                <a16:creationId xmlns:a16="http://schemas.microsoft.com/office/drawing/2014/main" id="{9AE475BF-A283-2782-7EE3-05C3B1EB4AE5}"/>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百日咳対策の課題と解決方法</a:t>
            </a:r>
          </a:p>
        </p:txBody>
      </p:sp>
      <p:sp>
        <p:nvSpPr>
          <p:cNvPr id="7" name="コンテンツ プレースホルダー 2">
            <a:extLst>
              <a:ext uri="{FF2B5EF4-FFF2-40B4-BE49-F238E27FC236}">
                <a16:creationId xmlns:a16="http://schemas.microsoft.com/office/drawing/2014/main" id="{B6F5D5FF-D360-B133-A0EE-6C4FC8DA9828}"/>
              </a:ext>
            </a:extLst>
          </p:cNvPr>
          <p:cNvSpPr txBox="1">
            <a:spLocks/>
          </p:cNvSpPr>
          <p:nvPr/>
        </p:nvSpPr>
        <p:spPr>
          <a:xfrm>
            <a:off x="822870" y="1129580"/>
            <a:ext cx="10621567"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課題</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新生児・乳児早期の重症百日咳をどうコントロールするか？</a:t>
            </a:r>
          </a:p>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解決方法</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3</a:t>
            </a:r>
            <a:r>
              <a:rPr lang="ja-JP" altLang="en-US" sz="2400" dirty="0">
                <a:latin typeface="BIZ UDPゴシック" panose="020B0400000000000000" pitchFamily="50" charset="-128"/>
                <a:ea typeface="BIZ UDPゴシック" panose="020B0400000000000000" pitchFamily="50" charset="-128"/>
              </a:rPr>
              <a:t>種混合ワクチン（成人への接種が認められている）接種による積極的予防 </a:t>
            </a:r>
            <a:br>
              <a:rPr lang="en-US" altLang="ja-JP" sz="2400" dirty="0">
                <a:latin typeface="BIZ UDPゴシック" panose="020B0400000000000000" pitchFamily="50" charset="-128"/>
                <a:ea typeface="BIZ UDPゴシック" panose="020B0400000000000000" pitchFamily="50" charset="-128"/>
              </a:rPr>
            </a:br>
            <a:r>
              <a:rPr lang="en-US" altLang="ja-JP" sz="2400" dirty="0">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（妊婦への接種）</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日本でも全ての妊婦に接種することで、乳児の重症百日咳の大多数を</a:t>
            </a:r>
            <a:br>
              <a:rPr lang="en-US" altLang="ja-JP" sz="2400" dirty="0">
                <a:latin typeface="BIZ UDPゴシック" panose="020B0400000000000000" pitchFamily="50" charset="-128"/>
                <a:ea typeface="BIZ UDPゴシック" panose="020B0400000000000000" pitchFamily="50" charset="-128"/>
              </a:rPr>
            </a:br>
            <a:r>
              <a:rPr lang="en-US" altLang="ja-JP" sz="2400" dirty="0">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減らすことができると試算されている</a:t>
            </a:r>
          </a:p>
          <a:p>
            <a:pPr>
              <a:lnSpc>
                <a:spcPct val="120000"/>
              </a:lnSpc>
              <a:spcBef>
                <a:spcPts val="600"/>
              </a:spcBef>
              <a:spcAft>
                <a:spcPts val="1200"/>
              </a:spcAft>
              <a:buFont typeface="Wingdings" panose="05000000000000000000" pitchFamily="2" charset="2"/>
              <a:buChar char="l"/>
            </a:pPr>
            <a:endParaRPr lang="ja-JP" altLang="en-US" sz="2400" dirty="0">
              <a:latin typeface="BIZ UDPゴシック" panose="020B0400000000000000" pitchFamily="50" charset="-128"/>
              <a:ea typeface="BIZ UDPゴシック" panose="020B0400000000000000" pitchFamily="50" charset="-128"/>
            </a:endParaRPr>
          </a:p>
          <a:p>
            <a:pPr marL="0" indent="0">
              <a:lnSpc>
                <a:spcPct val="120000"/>
              </a:lnSpc>
              <a:spcBef>
                <a:spcPts val="600"/>
              </a:spcBef>
              <a:spcAft>
                <a:spcPts val="600"/>
              </a:spcAft>
              <a:buNone/>
            </a:pPr>
            <a:endParaRPr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3">
            <a:extLst>
              <a:ext uri="{FF2B5EF4-FFF2-40B4-BE49-F238E27FC236}">
                <a16:creationId xmlns:a16="http://schemas.microsoft.com/office/drawing/2014/main" id="{C47F06E6-8924-7E0B-AF6F-06EAC746A863}"/>
              </a:ext>
            </a:extLst>
          </p:cNvPr>
          <p:cNvSpPr txBox="1">
            <a:spLocks noChangeArrowheads="1"/>
          </p:cNvSpPr>
          <p:nvPr/>
        </p:nvSpPr>
        <p:spPr bwMode="auto">
          <a:xfrm>
            <a:off x="7658781" y="6115279"/>
            <a:ext cx="411202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Yang R et al. I Infect 2024 89</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106185</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を参考に演者作成</a:t>
            </a:r>
          </a:p>
        </p:txBody>
      </p:sp>
      <p:pic>
        <p:nvPicPr>
          <p:cNvPr id="9" name="図 8" descr="ゲームのキャラクター&#10;&#10;AI によって生成されたコンテンツは間違っている可能性があります。">
            <a:extLst>
              <a:ext uri="{FF2B5EF4-FFF2-40B4-BE49-F238E27FC236}">
                <a16:creationId xmlns:a16="http://schemas.microsoft.com/office/drawing/2014/main" id="{8534CBE7-F74B-B256-D6EB-2D252EC3D5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4793" y="4140842"/>
            <a:ext cx="2085022" cy="2085022"/>
          </a:xfrm>
          <a:prstGeom prst="rect">
            <a:avLst/>
          </a:prstGeom>
        </p:spPr>
      </p:pic>
      <p:sp>
        <p:nvSpPr>
          <p:cNvPr id="10" name="テキスト ボックス 4">
            <a:extLst>
              <a:ext uri="{FF2B5EF4-FFF2-40B4-BE49-F238E27FC236}">
                <a16:creationId xmlns:a16="http://schemas.microsoft.com/office/drawing/2014/main" id="{B58FEB63-9F0A-4D5E-A87A-E39809FF08ED}"/>
              </a:ext>
            </a:extLst>
          </p:cNvPr>
          <p:cNvSpPr txBox="1">
            <a:spLocks noChangeArrowheads="1"/>
          </p:cNvSpPr>
          <p:nvPr/>
        </p:nvSpPr>
        <p:spPr bwMode="auto">
          <a:xfrm>
            <a:off x="5114745" y="6321934"/>
            <a:ext cx="67169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a:lnSpc>
                <a:spcPct val="100000"/>
              </a:lnSpc>
              <a:spcBef>
                <a:spcPct val="0"/>
              </a:spcBef>
              <a:buFontTx/>
              <a:buNone/>
            </a:pPr>
            <a:r>
              <a:rPr lang="ja-JP" altLang="en-US" sz="1000" dirty="0">
                <a:solidFill>
                  <a:srgbClr val="000000"/>
                </a:solidFill>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en-US" altLang="ja-JP" sz="1000" dirty="0">
                <a:solidFill>
                  <a:srgbClr val="000000"/>
                </a:solidFill>
                <a:latin typeface="BIZ UDPゴシック" panose="020B0400000000000000" pitchFamily="50" charset="-128"/>
                <a:ea typeface="BIZ UDPゴシック" panose="020B0400000000000000" pitchFamily="50" charset="-128"/>
                <a:cs typeface="ＭＳ Ｐゴシック" panose="020B0600070205080204" pitchFamily="50" charset="-128"/>
              </a:rPr>
              <a:t>15</a:t>
            </a:r>
            <a:r>
              <a:rPr lang="ja-JP" altLang="en-US" sz="1000" dirty="0">
                <a:solidFill>
                  <a:srgbClr val="000000"/>
                </a:solidFill>
                <a:latin typeface="BIZ UDPゴシック" panose="020B0400000000000000" pitchFamily="50" charset="-128"/>
                <a:ea typeface="BIZ UDPゴシック" panose="020B0400000000000000" pitchFamily="50" charset="-128"/>
                <a:cs typeface="ＭＳ Ｐゴシック" panose="020B0600070205080204" pitchFamily="50" charset="-128"/>
              </a:rPr>
              <a:t>回厚生科学審議会予防接種・ワクチン分科会予防接種基本方針部会ワクチン評価に関する小委員会資料より作成</a:t>
            </a:r>
          </a:p>
        </p:txBody>
      </p:sp>
      <p:pic>
        <p:nvPicPr>
          <p:cNvPr id="11" name="オーディオ 10">
            <a:hlinkClick r:id="" action="ppaction://media"/>
            <a:extLst>
              <a:ext uri="{FF2B5EF4-FFF2-40B4-BE49-F238E27FC236}">
                <a16:creationId xmlns:a16="http://schemas.microsoft.com/office/drawing/2014/main" id="{94964212-A3E0-4FE5-A521-BCF1529F319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743970561"/>
      </p:ext>
    </p:extLst>
  </p:cSld>
  <p:clrMapOvr>
    <a:masterClrMapping/>
  </p:clrMapOvr>
  <mc:AlternateContent xmlns:mc="http://schemas.openxmlformats.org/markup-compatibility/2006" xmlns:p14="http://schemas.microsoft.com/office/powerpoint/2010/main">
    <mc:Choice Requires="p14">
      <p:transition spd="slow" p14:dur="2000" advTm="38483"/>
    </mc:Choice>
    <mc:Fallback xmlns="">
      <p:transition spd="slow" advTm="38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11"/>
                </p:tgtEl>
              </p:cMediaNode>
            </p:audio>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6A7903EA-DD9A-0D8B-5938-58E760837E5E}"/>
              </a:ext>
            </a:extLst>
          </p:cNvPr>
          <p:cNvSpPr/>
          <p:nvPr/>
        </p:nvSpPr>
        <p:spPr>
          <a:xfrm>
            <a:off x="2933239" y="266239"/>
            <a:ext cx="6325522" cy="6325522"/>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Rectangle 1">
            <a:extLst>
              <a:ext uri="{FF2B5EF4-FFF2-40B4-BE49-F238E27FC236}">
                <a16:creationId xmlns:a16="http://schemas.microsoft.com/office/drawing/2014/main" id="{57131CD8-3128-7D4B-142B-FAEE0F5315D2}"/>
              </a:ext>
            </a:extLst>
          </p:cNvPr>
          <p:cNvSpPr txBox="1">
            <a:spLocks/>
          </p:cNvSpPr>
          <p:nvPr/>
        </p:nvSpPr>
        <p:spPr bwMode="auto">
          <a:xfrm>
            <a:off x="3004984" y="1846262"/>
            <a:ext cx="6253777"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eaLnBrk="1" hangingPunct="1">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ja-JP" sz="5400" b="1" dirty="0">
                <a:solidFill>
                  <a:srgbClr val="F78D7C"/>
                </a:solidFill>
                <a:latin typeface="BIZ UDPゴシック" panose="020B0400000000000000" pitchFamily="50" charset="-128"/>
                <a:ea typeface="BIZ UDPゴシック" panose="020B0400000000000000" pitchFamily="50" charset="-128"/>
                <a:cs typeface="ＭＳ Ｐゴシック" panose="020B0600070205080204" pitchFamily="50" charset="-128"/>
              </a:rPr>
              <a:t>RSV</a:t>
            </a:r>
            <a:r>
              <a:rPr lang="ja-JP" altLang="en-US" sz="5400" b="1" dirty="0">
                <a:solidFill>
                  <a:srgbClr val="F78D7C"/>
                </a:solidFill>
                <a:latin typeface="BIZ UDPゴシック" panose="020B0400000000000000" pitchFamily="50" charset="-128"/>
                <a:ea typeface="BIZ UDPゴシック" panose="020B0400000000000000" pitchFamily="50" charset="-128"/>
                <a:cs typeface="ＭＳ Ｐゴシック" panose="020B0600070205080204" pitchFamily="50" charset="-128"/>
              </a:rPr>
              <a:t>ワクチン</a:t>
            </a:r>
          </a:p>
        </p:txBody>
      </p:sp>
      <p:pic>
        <p:nvPicPr>
          <p:cNvPr id="7" name="図 6" descr="ゲームのキャラクター&#10;&#10;AI によって生成されたコンテンツは間違っている可能性があります。">
            <a:extLst>
              <a:ext uri="{FF2B5EF4-FFF2-40B4-BE49-F238E27FC236}">
                <a16:creationId xmlns:a16="http://schemas.microsoft.com/office/drawing/2014/main" id="{1EC9CC36-D2D0-21A1-1577-3F2A395995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8988" y="3125316"/>
            <a:ext cx="3256012" cy="3256012"/>
          </a:xfrm>
          <a:prstGeom prst="rect">
            <a:avLst/>
          </a:prstGeom>
        </p:spPr>
      </p:pic>
      <p:pic>
        <p:nvPicPr>
          <p:cNvPr id="3" name="オーディオ 2">
            <a:hlinkClick r:id="" action="ppaction://media"/>
            <a:extLst>
              <a:ext uri="{FF2B5EF4-FFF2-40B4-BE49-F238E27FC236}">
                <a16:creationId xmlns:a16="http://schemas.microsoft.com/office/drawing/2014/main" id="{67F1581B-0932-45D8-A921-B6B67583D31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511353212"/>
      </p:ext>
    </p:extLst>
  </p:cSld>
  <p:clrMapOvr>
    <a:masterClrMapping/>
  </p:clrMapOvr>
  <mc:AlternateContent xmlns:mc="http://schemas.openxmlformats.org/markup-compatibility/2006" xmlns:p14="http://schemas.microsoft.com/office/powerpoint/2010/main">
    <mc:Choice Requires="p14">
      <p:transition spd="slow" p14:dur="2000" advTm="9147"/>
    </mc:Choice>
    <mc:Fallback xmlns="">
      <p:transition spd="slow" advTm="9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A455F4C-23B3-61A8-29DE-8FA2933A91EF}"/>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dirty="0">
              <a:ln>
                <a:noFill/>
              </a:ln>
              <a:solidFill>
                <a:schemeClr val="tx1"/>
              </a:solidFill>
              <a:effectLst/>
              <a:latin typeface="ＭＳ Ｐゴシック" pitchFamily="50" charset="-128"/>
              <a:ea typeface="ＭＳ Ｐゴシック" pitchFamily="50" charset="-128"/>
            </a:endParaRPr>
          </a:p>
        </p:txBody>
      </p:sp>
      <p:sp>
        <p:nvSpPr>
          <p:cNvPr id="3" name="タイトル 1">
            <a:extLst>
              <a:ext uri="{FF2B5EF4-FFF2-40B4-BE49-F238E27FC236}">
                <a16:creationId xmlns:a16="http://schemas.microsoft.com/office/drawing/2014/main" id="{B8457A0C-28E5-4FF7-C108-0955188C7E13}"/>
              </a:ext>
            </a:extLst>
          </p:cNvPr>
          <p:cNvSpPr txBox="1">
            <a:spLocks/>
          </p:cNvSpPr>
          <p:nvPr/>
        </p:nvSpPr>
        <p:spPr>
          <a:xfrm>
            <a:off x="609600" y="732926"/>
            <a:ext cx="10972800" cy="1143000"/>
          </a:xfrm>
          <a:prstGeom prst="rect">
            <a:avLst/>
          </a:prstGeom>
        </p:spPr>
        <p:txBody>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dirty="0">
                <a:latin typeface="BIZ UDPゴシック" panose="020B0400000000000000" pitchFamily="50" charset="-128"/>
                <a:ea typeface="BIZ UDPゴシック" panose="020B0400000000000000" pitchFamily="50" charset="-128"/>
              </a:rPr>
              <a:t>RS</a:t>
            </a:r>
            <a:r>
              <a:rPr lang="ja-JP" altLang="en-US" dirty="0">
                <a:latin typeface="BIZ UDPゴシック" panose="020B0400000000000000" pitchFamily="50" charset="-128"/>
                <a:ea typeface="BIZ UDPゴシック" panose="020B0400000000000000" pitchFamily="50" charset="-128"/>
              </a:rPr>
              <a:t>ウイルス感染症 </a:t>
            </a:r>
            <a:r>
              <a:rPr lang="en-US" altLang="ja-JP" sz="2400" dirty="0">
                <a:latin typeface="BIZ UDPゴシック" panose="020B0400000000000000" pitchFamily="50" charset="-128"/>
                <a:ea typeface="BIZ UDPゴシック" panose="020B0400000000000000" pitchFamily="50" charset="-128"/>
              </a:rPr>
              <a:t>Respiratory Syncytial Virus</a:t>
            </a:r>
            <a:endParaRPr lang="ja-JP" altLang="en-US" dirty="0">
              <a:latin typeface="BIZ UDPゴシック" panose="020B0400000000000000" pitchFamily="50" charset="-128"/>
              <a:ea typeface="BIZ UDPゴシック" panose="020B0400000000000000" pitchFamily="50" charset="-128"/>
            </a:endParaRPr>
          </a:p>
        </p:txBody>
      </p:sp>
      <p:sp>
        <p:nvSpPr>
          <p:cNvPr id="5" name="コンテンツ プレースホルダー 2">
            <a:extLst>
              <a:ext uri="{FF2B5EF4-FFF2-40B4-BE49-F238E27FC236}">
                <a16:creationId xmlns:a16="http://schemas.microsoft.com/office/drawing/2014/main" id="{2796E713-E73F-CCEC-7863-EC9973B4516F}"/>
              </a:ext>
            </a:extLst>
          </p:cNvPr>
          <p:cNvSpPr txBox="1">
            <a:spLocks/>
          </p:cNvSpPr>
          <p:nvPr/>
        </p:nvSpPr>
        <p:spPr>
          <a:xfrm>
            <a:off x="1395512" y="1682129"/>
            <a:ext cx="10608733"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広く「かぜ」の１つと考えられていた</a:t>
            </a:r>
          </a:p>
          <a:p>
            <a:pPr>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世界中で、乳幼児期の細気管支炎・肺炎などの</a:t>
            </a:r>
            <a:br>
              <a:rPr lang="ja-JP" altLang="en-US"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下気道感染症のもっとも重要な原因とされている</a:t>
            </a:r>
          </a:p>
          <a:p>
            <a:pPr>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2</a:t>
            </a:r>
            <a:r>
              <a:rPr lang="ja-JP" altLang="en-US" sz="3000" dirty="0">
                <a:latin typeface="BIZ UDPゴシック" panose="020B0400000000000000" pitchFamily="50" charset="-128"/>
                <a:ea typeface="BIZ UDPゴシック" panose="020B0400000000000000" pitchFamily="50" charset="-128"/>
              </a:rPr>
              <a:t>歳までに、ほぼすべての小児が少なくとも</a:t>
            </a:r>
            <a:br>
              <a:rPr lang="ja-JP" altLang="en-US" sz="3000" dirty="0">
                <a:latin typeface="BIZ UDPゴシック" panose="020B0400000000000000" pitchFamily="50" charset="-128"/>
                <a:ea typeface="BIZ UDPゴシック" panose="020B0400000000000000" pitchFamily="50" charset="-128"/>
              </a:rPr>
            </a:br>
            <a:r>
              <a:rPr lang="en-US" altLang="ja-JP" sz="3000" dirty="0">
                <a:latin typeface="BIZ UDPゴシック" panose="020B0400000000000000" pitchFamily="50" charset="-128"/>
                <a:ea typeface="BIZ UDPゴシック" panose="020B0400000000000000" pitchFamily="50" charset="-128"/>
              </a:rPr>
              <a:t>1</a:t>
            </a:r>
            <a:r>
              <a:rPr lang="ja-JP" altLang="en-US" sz="3000" dirty="0">
                <a:latin typeface="BIZ UDPゴシック" panose="020B0400000000000000" pitchFamily="50" charset="-128"/>
                <a:ea typeface="BIZ UDPゴシック" panose="020B0400000000000000" pitchFamily="50" charset="-128"/>
              </a:rPr>
              <a:t>回は</a:t>
            </a:r>
            <a:r>
              <a:rPr lang="en-US" altLang="ja-JP" sz="3000" dirty="0">
                <a:latin typeface="BIZ UDPゴシック" panose="020B0400000000000000" pitchFamily="50" charset="-128"/>
                <a:ea typeface="BIZ UDPゴシック" panose="020B0400000000000000" pitchFamily="50" charset="-128"/>
              </a:rPr>
              <a:t>RS</a:t>
            </a:r>
            <a:r>
              <a:rPr lang="ja-JP" altLang="en-US" sz="3000" dirty="0">
                <a:latin typeface="BIZ UDPゴシック" panose="020B0400000000000000" pitchFamily="50" charset="-128"/>
                <a:ea typeface="BIZ UDPゴシック" panose="020B0400000000000000" pitchFamily="50" charset="-128"/>
              </a:rPr>
              <a:t>ウイルスに感染するといわれている</a:t>
            </a:r>
            <a:br>
              <a:rPr lang="ja-JP" altLang="en-US"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（繰り返し感染しやすい）</a:t>
            </a:r>
          </a:p>
        </p:txBody>
      </p:sp>
      <p:cxnSp>
        <p:nvCxnSpPr>
          <p:cNvPr id="6" name="直線コネクタ 5">
            <a:extLst>
              <a:ext uri="{FF2B5EF4-FFF2-40B4-BE49-F238E27FC236}">
                <a16:creationId xmlns:a16="http://schemas.microsoft.com/office/drawing/2014/main" id="{E606C8D0-F2EE-DDB9-813D-2208A566F077}"/>
              </a:ext>
            </a:extLst>
          </p:cNvPr>
          <p:cNvCxnSpPr/>
          <p:nvPr/>
        </p:nvCxnSpPr>
        <p:spPr bwMode="auto">
          <a:xfrm>
            <a:off x="760512" y="1629330"/>
            <a:ext cx="10670976"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pic>
        <p:nvPicPr>
          <p:cNvPr id="22" name="図 21" descr="ポーズ, スーツ, 写真, 立つ が含まれている画像&#10;&#10;自動的に生成された説明">
            <a:extLst>
              <a:ext uri="{FF2B5EF4-FFF2-40B4-BE49-F238E27FC236}">
                <a16:creationId xmlns:a16="http://schemas.microsoft.com/office/drawing/2014/main" id="{3284B75F-C13B-8A02-B2F5-BAF9AEDEFA3F}"/>
              </a:ext>
            </a:extLst>
          </p:cNvPr>
          <p:cNvPicPr>
            <a:picLocks noChangeAspect="1"/>
          </p:cNvPicPr>
          <p:nvPr/>
        </p:nvPicPr>
        <p:blipFill>
          <a:blip r:embed="rId6">
            <a:extLst>
              <a:ext uri="{28A0092B-C50C-407E-A947-70E740481C1C}">
                <a14:useLocalDpi xmlns:a14="http://schemas.microsoft.com/office/drawing/2010/main" val="0"/>
              </a:ext>
            </a:extLst>
          </a:blip>
          <a:srcRect l="38567" t="8579" r="42449" b="68768"/>
          <a:stretch/>
        </p:blipFill>
        <p:spPr>
          <a:xfrm>
            <a:off x="-410646" y="4693991"/>
            <a:ext cx="2565426" cy="2164009"/>
          </a:xfrm>
          <a:prstGeom prst="rect">
            <a:avLst/>
          </a:prstGeom>
        </p:spPr>
      </p:pic>
      <p:sp>
        <p:nvSpPr>
          <p:cNvPr id="9" name="テキスト ボックス 3">
            <a:extLst>
              <a:ext uri="{FF2B5EF4-FFF2-40B4-BE49-F238E27FC236}">
                <a16:creationId xmlns:a16="http://schemas.microsoft.com/office/drawing/2014/main" id="{EB2EBBD9-EF9F-54EB-7332-A21555C82F49}"/>
              </a:ext>
            </a:extLst>
          </p:cNvPr>
          <p:cNvSpPr txBox="1">
            <a:spLocks noChangeArrowheads="1"/>
          </p:cNvSpPr>
          <p:nvPr/>
        </p:nvSpPr>
        <p:spPr bwMode="auto">
          <a:xfrm>
            <a:off x="2189149" y="5684683"/>
            <a:ext cx="92079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 Wat D.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Eur</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J Intern Med. 2004; 15(2): 79-88. 2.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Domachowske</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JB, Rosenberg HF. Clin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Microbiol</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Rev. 1999; 12(2): 298-309. </a:t>
            </a:r>
          </a:p>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3.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Piedimonte</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G, Perez MK.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Pediatr</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Rev. 2014; 35(12): 519-530. 4. Rossi GA, Colin AA. </a:t>
            </a:r>
            <a:r>
              <a:rPr kumimoji="1" lang="en-US" altLang="ja-JP" sz="1000" b="0"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Eur</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Respir J. 2015; 45(3): 774-789. </a:t>
            </a:r>
          </a:p>
        </p:txBody>
      </p:sp>
      <p:pic>
        <p:nvPicPr>
          <p:cNvPr id="7" name="オーディオ 6">
            <a:hlinkClick r:id="" action="ppaction://media"/>
            <a:extLst>
              <a:ext uri="{FF2B5EF4-FFF2-40B4-BE49-F238E27FC236}">
                <a16:creationId xmlns:a16="http://schemas.microsoft.com/office/drawing/2014/main" id="{BD5A3951-E6ED-416F-8CA2-5FA76672A37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312801436"/>
      </p:ext>
    </p:extLst>
  </p:cSld>
  <p:clrMapOvr>
    <a:masterClrMapping/>
  </p:clrMapOvr>
  <mc:AlternateContent xmlns:mc="http://schemas.openxmlformats.org/markup-compatibility/2006" xmlns:p14="http://schemas.microsoft.com/office/powerpoint/2010/main">
    <mc:Choice Requires="p14">
      <p:transition spd="slow" p14:dur="2000" advTm="38582"/>
    </mc:Choice>
    <mc:Fallback xmlns="">
      <p:transition spd="slow" advTm="38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7"/>
                </p:tgtEl>
              </p:cMediaNode>
            </p:audio>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9788A93A-4463-9410-8591-6073BC96D7F9}"/>
              </a:ext>
            </a:extLst>
          </p:cNvPr>
          <p:cNvSpPr/>
          <p:nvPr/>
        </p:nvSpPr>
        <p:spPr>
          <a:xfrm>
            <a:off x="1987439" y="1540334"/>
            <a:ext cx="3494728" cy="16223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cxnSp>
        <p:nvCxnSpPr>
          <p:cNvPr id="2" name="直線コネクタ 1">
            <a:extLst>
              <a:ext uri="{FF2B5EF4-FFF2-40B4-BE49-F238E27FC236}">
                <a16:creationId xmlns:a16="http://schemas.microsoft.com/office/drawing/2014/main" id="{462DBA21-BDE3-F35C-D9DD-9D26C7A95265}"/>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2215699C-D4AE-83CF-92AC-FBD30AF56663}"/>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小児科医にとっての</a:t>
            </a:r>
            <a:r>
              <a:rPr lang="en-US" altLang="ja-JP" sz="3600" dirty="0">
                <a:latin typeface="BIZ UDPゴシック" panose="020B0400000000000000" pitchFamily="50" charset="-128"/>
                <a:ea typeface="BIZ UDPゴシック" panose="020B0400000000000000" pitchFamily="50" charset="-128"/>
              </a:rPr>
              <a:t>RSV</a:t>
            </a:r>
            <a:r>
              <a:rPr lang="ja-JP" altLang="en-US" sz="3600" dirty="0">
                <a:latin typeface="BIZ UDPゴシック" panose="020B0400000000000000" pitchFamily="50" charset="-128"/>
                <a:ea typeface="BIZ UDPゴシック" panose="020B0400000000000000" pitchFamily="50" charset="-128"/>
              </a:rPr>
              <a:t>感染症</a:t>
            </a:r>
          </a:p>
        </p:txBody>
      </p:sp>
      <p:sp>
        <p:nvSpPr>
          <p:cNvPr id="5" name="正方形/長方形 4">
            <a:extLst>
              <a:ext uri="{FF2B5EF4-FFF2-40B4-BE49-F238E27FC236}">
                <a16:creationId xmlns:a16="http://schemas.microsoft.com/office/drawing/2014/main" id="{AB50BF6F-1050-1E66-F150-661C8AAB3E0B}"/>
              </a:ext>
            </a:extLst>
          </p:cNvPr>
          <p:cNvSpPr/>
          <p:nvPr/>
        </p:nvSpPr>
        <p:spPr>
          <a:xfrm>
            <a:off x="1242372" y="2221900"/>
            <a:ext cx="3812228" cy="16223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4" name="コンテンツ プレースホルダー 2">
            <a:extLst>
              <a:ext uri="{FF2B5EF4-FFF2-40B4-BE49-F238E27FC236}">
                <a16:creationId xmlns:a16="http://schemas.microsoft.com/office/drawing/2014/main" id="{F34A734B-E252-826E-E278-3ED84C38529A}"/>
              </a:ext>
            </a:extLst>
          </p:cNvPr>
          <p:cNvSpPr txBox="1">
            <a:spLocks/>
          </p:cNvSpPr>
          <p:nvPr/>
        </p:nvSpPr>
        <p:spPr>
          <a:xfrm>
            <a:off x="822870" y="1129580"/>
            <a:ext cx="10621567" cy="5261596"/>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最も注意が必要な感染症（みな苦労した経験を多く有する）</a:t>
            </a:r>
          </a:p>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健康な乳児でも重症化しやすい</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呼吸状態に注意し、集中治療管理を常に考慮</a:t>
            </a:r>
            <a:br>
              <a:rPr lang="ja-JP" altLang="en-US" sz="2400"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　 することが必要（呼吸状態が急激に悪化しやすい）</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長期入院で後遺症を残すこともある</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乳児期の感染で、反復性喘鳴の原因になる</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保護者の肉体的・精神的負担も大きい感染症</a:t>
            </a:r>
            <a:endParaRPr lang="en-US" altLang="ja-JP" sz="2400" dirty="0">
              <a:latin typeface="BIZ UDPゴシック" panose="020B0400000000000000" pitchFamily="50" charset="-128"/>
              <a:ea typeface="BIZ UDPゴシック" panose="020B0400000000000000" pitchFamily="50" charset="-128"/>
            </a:endParaRPr>
          </a:p>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流行しやすく、院内感染も起こしやすい</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手術目的に入院していた患者が感染して、</a:t>
            </a:r>
            <a:br>
              <a:rPr lang="ja-JP" altLang="en-US" sz="2400" dirty="0">
                <a:latin typeface="BIZ UDPゴシック" panose="020B0400000000000000" pitchFamily="50" charset="-128"/>
                <a:ea typeface="BIZ UDPゴシック" panose="020B0400000000000000" pitchFamily="50" charset="-128"/>
              </a:rPr>
            </a:br>
            <a:r>
              <a:rPr lang="ja-JP" altLang="en-US" sz="2400" dirty="0">
                <a:latin typeface="BIZ UDPゴシック" panose="020B0400000000000000" pitchFamily="50" charset="-128"/>
                <a:ea typeface="BIZ UDPゴシック" panose="020B0400000000000000" pitchFamily="50" charset="-128"/>
              </a:rPr>
              <a:t>   手術延期になることもある</a:t>
            </a:r>
          </a:p>
          <a:p>
            <a:pPr marL="0" indent="0">
              <a:lnSpc>
                <a:spcPct val="120000"/>
              </a:lnSpc>
              <a:spcBef>
                <a:spcPts val="600"/>
              </a:spcBef>
              <a:spcAft>
                <a:spcPts val="600"/>
              </a:spcAft>
              <a:buNone/>
            </a:pPr>
            <a:endParaRPr lang="ja-JP" altLang="en-US" dirty="0">
              <a:latin typeface="BIZ UDPゴシック" panose="020B0400000000000000" pitchFamily="50" charset="-128"/>
              <a:ea typeface="BIZ UDPゴシック" panose="020B0400000000000000" pitchFamily="50" charset="-128"/>
            </a:endParaRPr>
          </a:p>
        </p:txBody>
      </p:sp>
      <p:pic>
        <p:nvPicPr>
          <p:cNvPr id="11" name="図 10" descr="ポーズ, スーツ, 写真, 立つ が含まれている画像&#10;&#10;自動的に生成された説明">
            <a:extLst>
              <a:ext uri="{FF2B5EF4-FFF2-40B4-BE49-F238E27FC236}">
                <a16:creationId xmlns:a16="http://schemas.microsoft.com/office/drawing/2014/main" id="{174671C4-999A-EF87-287B-310081E3B9CA}"/>
              </a:ext>
            </a:extLst>
          </p:cNvPr>
          <p:cNvPicPr>
            <a:picLocks noChangeAspect="1"/>
          </p:cNvPicPr>
          <p:nvPr/>
        </p:nvPicPr>
        <p:blipFill>
          <a:blip r:embed="rId6">
            <a:extLst>
              <a:ext uri="{28A0092B-C50C-407E-A947-70E740481C1C}">
                <a14:useLocalDpi xmlns:a14="http://schemas.microsoft.com/office/drawing/2010/main" val="0"/>
              </a:ext>
            </a:extLst>
          </a:blip>
          <a:srcRect l="25667" t="50328" r="63017" b="24050"/>
          <a:stretch/>
        </p:blipFill>
        <p:spPr>
          <a:xfrm flipH="1">
            <a:off x="9202875" y="3270249"/>
            <a:ext cx="2241562" cy="3587751"/>
          </a:xfrm>
          <a:prstGeom prst="rect">
            <a:avLst/>
          </a:prstGeom>
        </p:spPr>
      </p:pic>
      <p:pic>
        <p:nvPicPr>
          <p:cNvPr id="10" name="オーディオ 9">
            <a:hlinkClick r:id="" action="ppaction://media"/>
            <a:extLst>
              <a:ext uri="{FF2B5EF4-FFF2-40B4-BE49-F238E27FC236}">
                <a16:creationId xmlns:a16="http://schemas.microsoft.com/office/drawing/2014/main" id="{0BDC507D-434B-42C4-B59C-4324978E498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830199869"/>
      </p:ext>
    </p:extLst>
  </p:cSld>
  <p:clrMapOvr>
    <a:masterClrMapping/>
  </p:clrMapOvr>
  <mc:AlternateContent xmlns:mc="http://schemas.openxmlformats.org/markup-compatibility/2006" xmlns:p14="http://schemas.microsoft.com/office/powerpoint/2010/main">
    <mc:Choice Requires="p14">
      <p:transition spd="slow" p14:dur="2000" advTm="84028"/>
    </mc:Choice>
    <mc:Fallback xmlns="">
      <p:transition spd="slow" advTm="84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10"/>
                </p:tgtEl>
              </p:cMediaNode>
            </p:audio>
          </p:childTnLst>
        </p:cTn>
      </p:par>
    </p:tnLst>
    <p:bldLst>
      <p:bldP spid="12" grpId="0" animBg="1"/>
      <p:bldP spid="5" grpId="0" animBg="1"/>
      <p:bldP spid="4"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7B8604F-112D-EAF6-686A-589BEC109856}"/>
              </a:ext>
            </a:extLst>
          </p:cNvPr>
          <p:cNvPicPr>
            <a:picLocks noChangeAspect="1"/>
          </p:cNvPicPr>
          <p:nvPr/>
        </p:nvPicPr>
        <p:blipFill>
          <a:blip r:embed="rId6"/>
          <a:stretch>
            <a:fillRect/>
          </a:stretch>
        </p:blipFill>
        <p:spPr>
          <a:xfrm>
            <a:off x="9908328" y="2787246"/>
            <a:ext cx="1829680" cy="2183811"/>
          </a:xfrm>
          <a:prstGeom prst="rect">
            <a:avLst/>
          </a:prstGeom>
        </p:spPr>
      </p:pic>
      <p:grpSp>
        <p:nvGrpSpPr>
          <p:cNvPr id="6" name="グループ化 5">
            <a:extLst>
              <a:ext uri="{FF2B5EF4-FFF2-40B4-BE49-F238E27FC236}">
                <a16:creationId xmlns:a16="http://schemas.microsoft.com/office/drawing/2014/main" id="{E2FECE66-6D0C-C7FF-04CA-F0115C248342}"/>
              </a:ext>
            </a:extLst>
          </p:cNvPr>
          <p:cNvGrpSpPr/>
          <p:nvPr/>
        </p:nvGrpSpPr>
        <p:grpSpPr>
          <a:xfrm>
            <a:off x="822869" y="5236860"/>
            <a:ext cx="10409813" cy="696933"/>
            <a:chOff x="4480469" y="-1703690"/>
            <a:chExt cx="11212020" cy="696933"/>
          </a:xfrm>
        </p:grpSpPr>
        <p:sp>
          <p:nvSpPr>
            <p:cNvPr id="14" name="四角形: 角を丸くする 13">
              <a:extLst>
                <a:ext uri="{FF2B5EF4-FFF2-40B4-BE49-F238E27FC236}">
                  <a16:creationId xmlns:a16="http://schemas.microsoft.com/office/drawing/2014/main" id="{D348CBF7-CF5B-AE7C-643C-B930E4D56998}"/>
                </a:ext>
              </a:extLst>
            </p:cNvPr>
            <p:cNvSpPr/>
            <p:nvPr/>
          </p:nvSpPr>
          <p:spPr>
            <a:xfrm>
              <a:off x="4480470" y="-1703690"/>
              <a:ext cx="11212019" cy="696933"/>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5" name="Content Placeholder 2">
              <a:extLst>
                <a:ext uri="{FF2B5EF4-FFF2-40B4-BE49-F238E27FC236}">
                  <a16:creationId xmlns:a16="http://schemas.microsoft.com/office/drawing/2014/main" id="{4CD9D5A1-0D69-754B-EBDE-39BFE93F82CA}"/>
                </a:ext>
              </a:extLst>
            </p:cNvPr>
            <p:cNvSpPr txBox="1">
              <a:spLocks/>
            </p:cNvSpPr>
            <p:nvPr/>
          </p:nvSpPr>
          <p:spPr>
            <a:xfrm>
              <a:off x="4480469" y="-1643261"/>
              <a:ext cx="11212019" cy="4924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prstClr val="black"/>
                </a:buClr>
                <a:buSzTx/>
                <a:buFont typeface="Arial" panose="020B0604020202020204" pitchFamily="34" charset="0"/>
                <a:buNone/>
                <a:tabLst/>
                <a:defRPr/>
              </a:pPr>
              <a:r>
                <a:rPr kumimoji="0" lang="ja-JP" altLang="en-US" sz="3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現状では予防のみが唯一の対抗手段</a:t>
              </a:r>
            </a:p>
          </p:txBody>
        </p:sp>
      </p:grpSp>
      <p:pic>
        <p:nvPicPr>
          <p:cNvPr id="17" name="図 16" descr="電子機器, モニター, テーブル, 座る が含まれている画像&#10;&#10;AI によって生成されたコンテンツは間違っている可能性があります。">
            <a:extLst>
              <a:ext uri="{FF2B5EF4-FFF2-40B4-BE49-F238E27FC236}">
                <a16:creationId xmlns:a16="http://schemas.microsoft.com/office/drawing/2014/main" id="{D05F9CB2-7AD9-736B-0836-404E5C7AB6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3176" y="2127934"/>
            <a:ext cx="2021045" cy="2104398"/>
          </a:xfrm>
          <a:prstGeom prst="rect">
            <a:avLst/>
          </a:prstGeom>
        </p:spPr>
      </p:pic>
      <p:sp>
        <p:nvSpPr>
          <p:cNvPr id="18" name="乗算記号 17">
            <a:extLst>
              <a:ext uri="{FF2B5EF4-FFF2-40B4-BE49-F238E27FC236}">
                <a16:creationId xmlns:a16="http://schemas.microsoft.com/office/drawing/2014/main" id="{566C63FE-68E0-8BF0-3CFF-E048DCB56984}"/>
              </a:ext>
            </a:extLst>
          </p:cNvPr>
          <p:cNvSpPr/>
          <p:nvPr/>
        </p:nvSpPr>
        <p:spPr>
          <a:xfrm>
            <a:off x="7379318" y="1846889"/>
            <a:ext cx="2377210" cy="2377210"/>
          </a:xfrm>
          <a:prstGeom prst="mathMultiply">
            <a:avLst>
              <a:gd name="adj1" fmla="val 1238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5" name="正方形/長方形 4">
            <a:extLst>
              <a:ext uri="{FF2B5EF4-FFF2-40B4-BE49-F238E27FC236}">
                <a16:creationId xmlns:a16="http://schemas.microsoft.com/office/drawing/2014/main" id="{384E9F18-52E2-0925-122E-E4DF5CDC26A1}"/>
              </a:ext>
            </a:extLst>
          </p:cNvPr>
          <p:cNvSpPr/>
          <p:nvPr/>
        </p:nvSpPr>
        <p:spPr>
          <a:xfrm>
            <a:off x="4836582" y="1540334"/>
            <a:ext cx="2687145" cy="16223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cxnSp>
        <p:nvCxnSpPr>
          <p:cNvPr id="8" name="直線コネクタ 7">
            <a:extLst>
              <a:ext uri="{FF2B5EF4-FFF2-40B4-BE49-F238E27FC236}">
                <a16:creationId xmlns:a16="http://schemas.microsoft.com/office/drawing/2014/main" id="{F1FB3C6A-C2D9-A420-2C95-04AB3727B49C}"/>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9" name="タイトル 1">
            <a:extLst>
              <a:ext uri="{FF2B5EF4-FFF2-40B4-BE49-F238E27FC236}">
                <a16:creationId xmlns:a16="http://schemas.microsoft.com/office/drawing/2014/main" id="{1EEE0210-6851-CC7C-C03A-8F3C187AF7E7}"/>
              </a:ext>
            </a:extLst>
          </p:cNvPr>
          <p:cNvSpPr txBox="1">
            <a:spLocks/>
          </p:cNvSpPr>
          <p:nvPr/>
        </p:nvSpPr>
        <p:spPr bwMode="auto">
          <a:xfrm>
            <a:off x="1135062" y="61706"/>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RSV</a:t>
            </a:r>
            <a:r>
              <a:rPr lang="ja-JP" altLang="en-US" sz="3600" dirty="0">
                <a:latin typeface="BIZ UDPゴシック" panose="020B0400000000000000" pitchFamily="50" charset="-128"/>
                <a:ea typeface="BIZ UDPゴシック" panose="020B0400000000000000" pitchFamily="50" charset="-128"/>
              </a:rPr>
              <a:t>感染症の診断と治療</a:t>
            </a:r>
          </a:p>
        </p:txBody>
      </p:sp>
      <p:sp>
        <p:nvSpPr>
          <p:cNvPr id="12" name="コンテンツ プレースホルダー 2">
            <a:extLst>
              <a:ext uri="{FF2B5EF4-FFF2-40B4-BE49-F238E27FC236}">
                <a16:creationId xmlns:a16="http://schemas.microsoft.com/office/drawing/2014/main" id="{DDC42BAF-D217-66F7-126A-B337D01913AD}"/>
              </a:ext>
            </a:extLst>
          </p:cNvPr>
          <p:cNvSpPr txBox="1">
            <a:spLocks/>
          </p:cNvSpPr>
          <p:nvPr/>
        </p:nvSpPr>
        <p:spPr>
          <a:xfrm>
            <a:off x="822870" y="1129579"/>
            <a:ext cx="10621567" cy="7252419"/>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抗原キットなどによる迅速診断は可能</a:t>
            </a:r>
          </a:p>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特異的な治療薬はない</a:t>
            </a:r>
          </a:p>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対症療法</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zh-TW" altLang="en-US" sz="2400" dirty="0">
                <a:latin typeface="BIZ UDPゴシック" panose="020B0400000000000000" pitchFamily="50" charset="-128"/>
                <a:ea typeface="BIZ UDPゴシック" panose="020B0400000000000000" pitchFamily="50" charset="-128"/>
              </a:rPr>
              <a:t>輸液、酸素投与</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分泌物の吸引等</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重症例では呼吸補助機器装着・人工呼吸管理</a:t>
            </a:r>
          </a:p>
        </p:txBody>
      </p:sp>
      <p:pic>
        <p:nvPicPr>
          <p:cNvPr id="7" name="オーディオ 6">
            <a:hlinkClick r:id="" action="ppaction://media"/>
            <a:extLst>
              <a:ext uri="{FF2B5EF4-FFF2-40B4-BE49-F238E27FC236}">
                <a16:creationId xmlns:a16="http://schemas.microsoft.com/office/drawing/2014/main" id="{DB53D8D1-E1D0-4ED3-AAEB-15E8CA1B564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738668903"/>
      </p:ext>
    </p:extLst>
  </p:cSld>
  <p:clrMapOvr>
    <a:masterClrMapping/>
  </p:clrMapOvr>
  <mc:AlternateContent xmlns:mc="http://schemas.openxmlformats.org/markup-compatibility/2006" xmlns:p14="http://schemas.microsoft.com/office/powerpoint/2010/main">
    <mc:Choice Requires="p14">
      <p:transition spd="slow" p14:dur="2000" advTm="42792"/>
    </mc:Choice>
    <mc:Fallback xmlns="">
      <p:transition spd="slow" advTm="42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grpId="0" nodeType="clickEffect">
                                  <p:stCondLst>
                                    <p:cond delay="0"/>
                                  </p:stCondLst>
                                  <p:childTnLst>
                                    <p:animEffect transition="out" filter="fade">
                                      <p:cBhvr>
                                        <p:cTn id="15" dur="750" tmFilter="0, 0; .2, .5; .8, .5; 1, 0"/>
                                        <p:tgtEl>
                                          <p:spTgt spid="18"/>
                                        </p:tgtEl>
                                      </p:cBhvr>
                                    </p:animEffect>
                                    <p:animScale>
                                      <p:cBhvr>
                                        <p:cTn id="16" dur="375" autoRev="1" fill="hold"/>
                                        <p:tgtEl>
                                          <p:spTgt spid="18"/>
                                        </p:tgtEl>
                                      </p:cBhvr>
                                      <p:by x="105000" y="105000"/>
                                    </p:animScale>
                                  </p:childTnLst>
                                </p:cTn>
                              </p:par>
                            </p:childTnLst>
                          </p:cTn>
                        </p:par>
                        <p:par>
                          <p:cTn id="17" fill="hold">
                            <p:stCondLst>
                              <p:cond delay="750"/>
                            </p:stCondLst>
                            <p:childTnLst>
                              <p:par>
                                <p:cTn id="18" presetID="26" presetClass="emph" presetSubtype="0" fill="hold" grpId="1" nodeType="afterEffect">
                                  <p:stCondLst>
                                    <p:cond delay="0"/>
                                  </p:stCondLst>
                                  <p:childTnLst>
                                    <p:animEffect transition="out" filter="fade">
                                      <p:cBhvr>
                                        <p:cTn id="19" dur="800" tmFilter="0, 0; .2, .5; .8, .5; 1, 0"/>
                                        <p:tgtEl>
                                          <p:spTgt spid="18"/>
                                        </p:tgtEl>
                                      </p:cBhvr>
                                    </p:animEffect>
                                    <p:animScale>
                                      <p:cBhvr>
                                        <p:cTn id="20" dur="400" autoRev="1" fill="hold"/>
                                        <p:tgtEl>
                                          <p:spTgt spid="18"/>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7"/>
                </p:tgtEl>
              </p:cMediaNode>
            </p:audio>
          </p:childTnLst>
        </p:cTn>
      </p:par>
    </p:tnLst>
    <p:bldLst>
      <p:bldP spid="18" grpId="0" animBg="1"/>
      <p:bldP spid="18" grpId="1"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8A47FE9E-3A2C-95D8-BC3C-02BFB3832422}"/>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dirty="0">
              <a:ln>
                <a:noFill/>
              </a:ln>
              <a:solidFill>
                <a:schemeClr val="tx1"/>
              </a:solidFill>
              <a:effectLst/>
              <a:latin typeface="ＭＳ Ｐゴシック" pitchFamily="50" charset="-128"/>
              <a:ea typeface="ＭＳ Ｐゴシック" pitchFamily="50" charset="-128"/>
            </a:endParaRPr>
          </a:p>
        </p:txBody>
      </p:sp>
      <p:sp>
        <p:nvSpPr>
          <p:cNvPr id="3" name="タイトル 1">
            <a:extLst>
              <a:ext uri="{FF2B5EF4-FFF2-40B4-BE49-F238E27FC236}">
                <a16:creationId xmlns:a16="http://schemas.microsoft.com/office/drawing/2014/main" id="{6EC481A0-2A45-3777-C788-3A8D61F69C43}"/>
              </a:ext>
            </a:extLst>
          </p:cNvPr>
          <p:cNvSpPr txBox="1">
            <a:spLocks/>
          </p:cNvSpPr>
          <p:nvPr/>
        </p:nvSpPr>
        <p:spPr>
          <a:xfrm>
            <a:off x="609600" y="732926"/>
            <a:ext cx="10972800" cy="1143000"/>
          </a:xfrm>
          <a:prstGeom prst="rect">
            <a:avLst/>
          </a:prstGeom>
        </p:spPr>
        <p:txBody>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dirty="0">
                <a:latin typeface="BIZ UDPゴシック" panose="020B0400000000000000" pitchFamily="50" charset="-128"/>
                <a:ea typeface="BIZ UDPゴシック" panose="020B0400000000000000" pitchFamily="50" charset="-128"/>
              </a:rPr>
              <a:t>RSV</a:t>
            </a:r>
            <a:r>
              <a:rPr lang="ja-JP" altLang="en-US" dirty="0">
                <a:latin typeface="BIZ UDPゴシック" panose="020B0400000000000000" pitchFamily="50" charset="-128"/>
                <a:ea typeface="BIZ UDPゴシック" panose="020B0400000000000000" pitchFamily="50" charset="-128"/>
              </a:rPr>
              <a:t>感染症の予防</a:t>
            </a:r>
          </a:p>
        </p:txBody>
      </p:sp>
      <p:cxnSp>
        <p:nvCxnSpPr>
          <p:cNvPr id="5" name="直線コネクタ 4">
            <a:extLst>
              <a:ext uri="{FF2B5EF4-FFF2-40B4-BE49-F238E27FC236}">
                <a16:creationId xmlns:a16="http://schemas.microsoft.com/office/drawing/2014/main" id="{7CF4F3F6-93D1-9B57-7BD7-B615F3445EB0}"/>
              </a:ext>
            </a:extLst>
          </p:cNvPr>
          <p:cNvCxnSpPr/>
          <p:nvPr/>
        </p:nvCxnSpPr>
        <p:spPr bwMode="auto">
          <a:xfrm>
            <a:off x="760512" y="1629330"/>
            <a:ext cx="10670976"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pic>
        <p:nvPicPr>
          <p:cNvPr id="8" name="図 7" descr="ポーズ, スーツ, 写真, 立つ が含まれている画像&#10;&#10;自動的に生成された説明">
            <a:extLst>
              <a:ext uri="{FF2B5EF4-FFF2-40B4-BE49-F238E27FC236}">
                <a16:creationId xmlns:a16="http://schemas.microsoft.com/office/drawing/2014/main" id="{01634BA6-E863-588A-6CE7-AEC0A48AFDFF}"/>
              </a:ext>
            </a:extLst>
          </p:cNvPr>
          <p:cNvPicPr>
            <a:picLocks noChangeAspect="1"/>
          </p:cNvPicPr>
          <p:nvPr/>
        </p:nvPicPr>
        <p:blipFill>
          <a:blip r:embed="rId6">
            <a:extLst>
              <a:ext uri="{28A0092B-C50C-407E-A947-70E740481C1C}">
                <a14:useLocalDpi xmlns:a14="http://schemas.microsoft.com/office/drawing/2010/main" val="0"/>
              </a:ext>
            </a:extLst>
          </a:blip>
          <a:srcRect l="38567" t="8579" r="42449" b="68768"/>
          <a:stretch/>
        </p:blipFill>
        <p:spPr>
          <a:xfrm>
            <a:off x="-410646" y="4693991"/>
            <a:ext cx="2565426" cy="2164009"/>
          </a:xfrm>
          <a:prstGeom prst="rect">
            <a:avLst/>
          </a:prstGeom>
        </p:spPr>
      </p:pic>
      <p:sp>
        <p:nvSpPr>
          <p:cNvPr id="15" name="正方形/長方形 14">
            <a:extLst>
              <a:ext uri="{FF2B5EF4-FFF2-40B4-BE49-F238E27FC236}">
                <a16:creationId xmlns:a16="http://schemas.microsoft.com/office/drawing/2014/main" id="{547E51D0-60B6-E1A5-DD9E-72E6E2B9FE69}"/>
              </a:ext>
            </a:extLst>
          </p:cNvPr>
          <p:cNvSpPr/>
          <p:nvPr/>
        </p:nvSpPr>
        <p:spPr>
          <a:xfrm>
            <a:off x="1485544" y="2164009"/>
            <a:ext cx="1605319" cy="16223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8" name="正方形/長方形 17">
            <a:extLst>
              <a:ext uri="{FF2B5EF4-FFF2-40B4-BE49-F238E27FC236}">
                <a16:creationId xmlns:a16="http://schemas.microsoft.com/office/drawing/2014/main" id="{CFCFA9B0-A82B-BCEB-04B4-C9A6033F91F2}"/>
              </a:ext>
            </a:extLst>
          </p:cNvPr>
          <p:cNvSpPr/>
          <p:nvPr/>
        </p:nvSpPr>
        <p:spPr>
          <a:xfrm>
            <a:off x="1485544" y="3287959"/>
            <a:ext cx="3338869" cy="16223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7" name="コンテンツ プレースホルダー 2">
            <a:extLst>
              <a:ext uri="{FF2B5EF4-FFF2-40B4-BE49-F238E27FC236}">
                <a16:creationId xmlns:a16="http://schemas.microsoft.com/office/drawing/2014/main" id="{78EBD2A5-C5AD-B853-1190-70941DF3E3D3}"/>
              </a:ext>
            </a:extLst>
          </p:cNvPr>
          <p:cNvSpPr txBox="1">
            <a:spLocks/>
          </p:cNvSpPr>
          <p:nvPr/>
        </p:nvSpPr>
        <p:spPr>
          <a:xfrm>
            <a:off x="1079800" y="1784556"/>
            <a:ext cx="10621567" cy="5261596"/>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抗体製剤</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小児の体内に抗体製剤を直接投与することで予防する</a:t>
            </a:r>
          </a:p>
          <a:p>
            <a:pPr>
              <a:lnSpc>
                <a:spcPct val="120000"/>
              </a:lnSpc>
              <a:spcBef>
                <a:spcPts val="600"/>
              </a:spcBef>
              <a:spcAft>
                <a:spcPts val="600"/>
              </a:spcAft>
              <a:buFont typeface="Wingdings" panose="05000000000000000000" pitchFamily="2" charset="2"/>
              <a:buChar char="l"/>
            </a:pPr>
            <a:r>
              <a:rPr lang="en-US" altLang="ja-JP" sz="3000" dirty="0">
                <a:latin typeface="BIZ UDPゴシック" panose="020B0400000000000000" pitchFamily="50" charset="-128"/>
                <a:ea typeface="BIZ UDPゴシック" panose="020B0400000000000000" pitchFamily="50" charset="-128"/>
              </a:rPr>
              <a:t>RS</a:t>
            </a:r>
            <a:r>
              <a:rPr lang="ja-JP" altLang="en-US" sz="3000" dirty="0">
                <a:latin typeface="BIZ UDPゴシック" panose="020B0400000000000000" pitchFamily="50" charset="-128"/>
                <a:ea typeface="BIZ UDPゴシック" panose="020B0400000000000000" pitchFamily="50" charset="-128"/>
              </a:rPr>
              <a:t>ウイルスワクチン</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妊婦に接種し、母体にできた抗体を胎盤を通じて、移行させることで</a:t>
            </a:r>
            <a:br>
              <a:rPr lang="en-US" altLang="ja-JP" sz="2400" dirty="0">
                <a:latin typeface="BIZ UDPゴシック" panose="020B0400000000000000" pitchFamily="50" charset="-128"/>
                <a:ea typeface="BIZ UDPゴシック" panose="020B0400000000000000" pitchFamily="50" charset="-128"/>
              </a:rPr>
            </a:br>
            <a:r>
              <a:rPr lang="en-US" altLang="ja-JP" sz="2400" dirty="0">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生まれてきた児の感染症を予防する</a:t>
            </a:r>
          </a:p>
          <a:p>
            <a:pPr marL="0" indent="0">
              <a:lnSpc>
                <a:spcPct val="120000"/>
              </a:lnSpc>
              <a:spcBef>
                <a:spcPts val="600"/>
              </a:spcBef>
              <a:spcAft>
                <a:spcPts val="600"/>
              </a:spcAft>
              <a:buNone/>
            </a:pPr>
            <a:endParaRPr lang="ja-JP" altLang="en-US" dirty="0">
              <a:latin typeface="BIZ UDPゴシック" panose="020B0400000000000000" pitchFamily="50" charset="-128"/>
              <a:ea typeface="BIZ UDPゴシック" panose="020B0400000000000000" pitchFamily="50" charset="-128"/>
            </a:endParaRPr>
          </a:p>
        </p:txBody>
      </p:sp>
      <p:pic>
        <p:nvPicPr>
          <p:cNvPr id="6" name="オーディオ 5">
            <a:hlinkClick r:id="" action="ppaction://media"/>
            <a:extLst>
              <a:ext uri="{FF2B5EF4-FFF2-40B4-BE49-F238E27FC236}">
                <a16:creationId xmlns:a16="http://schemas.microsoft.com/office/drawing/2014/main" id="{F30A4216-F6CC-456B-A2EC-E03993C7119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013820541"/>
      </p:ext>
    </p:extLst>
  </p:cSld>
  <p:clrMapOvr>
    <a:masterClrMapping/>
  </p:clrMapOvr>
  <mc:AlternateContent xmlns:mc="http://schemas.openxmlformats.org/markup-compatibility/2006" xmlns:p14="http://schemas.microsoft.com/office/powerpoint/2010/main">
    <mc:Choice Requires="p14">
      <p:transition spd="slow" p14:dur="2000" advTm="32012"/>
    </mc:Choice>
    <mc:Fallback xmlns="">
      <p:transition spd="slow" advTm="32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6"/>
                </p:tgtEl>
              </p:cMediaNode>
            </p:audio>
          </p:childTnLst>
        </p:cTn>
      </p:par>
    </p:tnLst>
    <p:bldLst>
      <p:bldP spid="15"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CEB2459-42EE-46A5-BB97-A0FB21E84475}"/>
              </a:ext>
            </a:extLst>
          </p:cNvPr>
          <p:cNvSpPr txBox="1"/>
          <p:nvPr/>
        </p:nvSpPr>
        <p:spPr>
          <a:xfrm>
            <a:off x="421174" y="4986097"/>
            <a:ext cx="11807025"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基礎疾患のない小児に比べ、</a:t>
            </a:r>
            <a:endParaRPr kumimoji="1" lang="en-US" altLang="ja-JP" sz="2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集中治療室入室や人工呼吸管理になる症例が多い。</a:t>
            </a:r>
            <a:endParaRPr kumimoji="1" lang="en-US" altLang="ja-JP" sz="2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治癒しても後遺症を残し、在宅酸素療法となる症例もある。</a:t>
            </a:r>
          </a:p>
        </p:txBody>
      </p:sp>
      <p:grpSp>
        <p:nvGrpSpPr>
          <p:cNvPr id="3" name="グループ化 2">
            <a:extLst>
              <a:ext uri="{FF2B5EF4-FFF2-40B4-BE49-F238E27FC236}">
                <a16:creationId xmlns:a16="http://schemas.microsoft.com/office/drawing/2014/main" id="{0664672B-CBDC-CFB9-B099-77E9A8787DD6}"/>
              </a:ext>
            </a:extLst>
          </p:cNvPr>
          <p:cNvGrpSpPr/>
          <p:nvPr/>
        </p:nvGrpSpPr>
        <p:grpSpPr>
          <a:xfrm>
            <a:off x="4357655" y="1240145"/>
            <a:ext cx="3528392" cy="1892920"/>
            <a:chOff x="4463509" y="1320056"/>
            <a:chExt cx="3528392" cy="1892920"/>
          </a:xfrm>
        </p:grpSpPr>
        <p:sp>
          <p:nvSpPr>
            <p:cNvPr id="9" name="楕円 8">
              <a:extLst>
                <a:ext uri="{FF2B5EF4-FFF2-40B4-BE49-F238E27FC236}">
                  <a16:creationId xmlns:a16="http://schemas.microsoft.com/office/drawing/2014/main" id="{E6C1E20A-50E2-C542-A42A-C4C607AD4DFC}"/>
                </a:ext>
              </a:extLst>
            </p:cNvPr>
            <p:cNvSpPr/>
            <p:nvPr/>
          </p:nvSpPr>
          <p:spPr>
            <a:xfrm>
              <a:off x="4463509" y="1320056"/>
              <a:ext cx="3528392" cy="1892920"/>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5" name="テキスト ボックス 14">
              <a:extLst>
                <a:ext uri="{FF2B5EF4-FFF2-40B4-BE49-F238E27FC236}">
                  <a16:creationId xmlns:a16="http://schemas.microsoft.com/office/drawing/2014/main" id="{79E1B924-08A7-E87C-779A-D40B173DE11E}"/>
                </a:ext>
              </a:extLst>
            </p:cNvPr>
            <p:cNvSpPr txBox="1"/>
            <p:nvPr/>
          </p:nvSpPr>
          <p:spPr>
            <a:xfrm>
              <a:off x="4805875" y="1879737"/>
              <a:ext cx="298990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慢性肺疾患</a:t>
              </a:r>
            </a:p>
          </p:txBody>
        </p:sp>
      </p:grpSp>
      <p:grpSp>
        <p:nvGrpSpPr>
          <p:cNvPr id="6" name="グループ化 5">
            <a:extLst>
              <a:ext uri="{FF2B5EF4-FFF2-40B4-BE49-F238E27FC236}">
                <a16:creationId xmlns:a16="http://schemas.microsoft.com/office/drawing/2014/main" id="{4866F546-054F-5D3B-6EBE-A33E0F941859}"/>
              </a:ext>
            </a:extLst>
          </p:cNvPr>
          <p:cNvGrpSpPr/>
          <p:nvPr/>
        </p:nvGrpSpPr>
        <p:grpSpPr>
          <a:xfrm>
            <a:off x="8073007" y="1240145"/>
            <a:ext cx="3528392" cy="1892920"/>
            <a:chOff x="8178861" y="1320056"/>
            <a:chExt cx="3528392" cy="1892920"/>
          </a:xfrm>
        </p:grpSpPr>
        <p:sp>
          <p:nvSpPr>
            <p:cNvPr id="10" name="楕円 9">
              <a:extLst>
                <a:ext uri="{FF2B5EF4-FFF2-40B4-BE49-F238E27FC236}">
                  <a16:creationId xmlns:a16="http://schemas.microsoft.com/office/drawing/2014/main" id="{15FD6296-276A-42B2-9AE8-9221C1969A1C}"/>
                </a:ext>
              </a:extLst>
            </p:cNvPr>
            <p:cNvSpPr/>
            <p:nvPr/>
          </p:nvSpPr>
          <p:spPr>
            <a:xfrm>
              <a:off x="8178861" y="1320056"/>
              <a:ext cx="3528392" cy="1892920"/>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6" name="テキスト ボックス 15">
              <a:extLst>
                <a:ext uri="{FF2B5EF4-FFF2-40B4-BE49-F238E27FC236}">
                  <a16:creationId xmlns:a16="http://schemas.microsoft.com/office/drawing/2014/main" id="{D06DA458-FD8D-EA7A-FB29-C051CB9783AD}"/>
                </a:ext>
              </a:extLst>
            </p:cNvPr>
            <p:cNvSpPr txBox="1"/>
            <p:nvPr/>
          </p:nvSpPr>
          <p:spPr>
            <a:xfrm>
              <a:off x="8521225" y="1879737"/>
              <a:ext cx="298990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先天性心疾患</a:t>
              </a:r>
            </a:p>
          </p:txBody>
        </p:sp>
      </p:grpSp>
      <p:grpSp>
        <p:nvGrpSpPr>
          <p:cNvPr id="7" name="グループ化 6">
            <a:extLst>
              <a:ext uri="{FF2B5EF4-FFF2-40B4-BE49-F238E27FC236}">
                <a16:creationId xmlns:a16="http://schemas.microsoft.com/office/drawing/2014/main" id="{AB12EFB9-0496-2A04-3D46-2E22ECE22ABA}"/>
              </a:ext>
            </a:extLst>
          </p:cNvPr>
          <p:cNvGrpSpPr/>
          <p:nvPr/>
        </p:nvGrpSpPr>
        <p:grpSpPr>
          <a:xfrm>
            <a:off x="2406499" y="2956455"/>
            <a:ext cx="3528392" cy="1892920"/>
            <a:chOff x="2512353" y="3356992"/>
            <a:chExt cx="3528392" cy="1892920"/>
          </a:xfrm>
        </p:grpSpPr>
        <p:sp>
          <p:nvSpPr>
            <p:cNvPr id="11" name="楕円 10">
              <a:extLst>
                <a:ext uri="{FF2B5EF4-FFF2-40B4-BE49-F238E27FC236}">
                  <a16:creationId xmlns:a16="http://schemas.microsoft.com/office/drawing/2014/main" id="{5EEDE474-4AC5-7E14-A82A-00DA3D4090DB}"/>
                </a:ext>
              </a:extLst>
            </p:cNvPr>
            <p:cNvSpPr/>
            <p:nvPr/>
          </p:nvSpPr>
          <p:spPr>
            <a:xfrm>
              <a:off x="2512353" y="3356992"/>
              <a:ext cx="3528392" cy="1892920"/>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7" name="テキスト ボックス 16">
              <a:extLst>
                <a:ext uri="{FF2B5EF4-FFF2-40B4-BE49-F238E27FC236}">
                  <a16:creationId xmlns:a16="http://schemas.microsoft.com/office/drawing/2014/main" id="{A68146F5-DE72-8377-5670-2E739B2A9DAF}"/>
                </a:ext>
              </a:extLst>
            </p:cNvPr>
            <p:cNvSpPr txBox="1"/>
            <p:nvPr/>
          </p:nvSpPr>
          <p:spPr>
            <a:xfrm>
              <a:off x="2852831" y="3949169"/>
              <a:ext cx="275471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免疫不全</a:t>
              </a:r>
            </a:p>
          </p:txBody>
        </p:sp>
      </p:grpSp>
      <p:grpSp>
        <p:nvGrpSpPr>
          <p:cNvPr id="13" name="グループ化 12">
            <a:extLst>
              <a:ext uri="{FF2B5EF4-FFF2-40B4-BE49-F238E27FC236}">
                <a16:creationId xmlns:a16="http://schemas.microsoft.com/office/drawing/2014/main" id="{523B2489-C48A-0F31-CED9-606A449728C6}"/>
              </a:ext>
            </a:extLst>
          </p:cNvPr>
          <p:cNvGrpSpPr/>
          <p:nvPr/>
        </p:nvGrpSpPr>
        <p:grpSpPr>
          <a:xfrm>
            <a:off x="6121851" y="2956455"/>
            <a:ext cx="3528392" cy="1892920"/>
            <a:chOff x="6227705" y="3356992"/>
            <a:chExt cx="3528392" cy="1892920"/>
          </a:xfrm>
        </p:grpSpPr>
        <p:sp>
          <p:nvSpPr>
            <p:cNvPr id="12" name="楕円 11">
              <a:extLst>
                <a:ext uri="{FF2B5EF4-FFF2-40B4-BE49-F238E27FC236}">
                  <a16:creationId xmlns:a16="http://schemas.microsoft.com/office/drawing/2014/main" id="{C636924C-A9F4-11F6-F1B5-19B0F85E26BE}"/>
                </a:ext>
              </a:extLst>
            </p:cNvPr>
            <p:cNvSpPr/>
            <p:nvPr/>
          </p:nvSpPr>
          <p:spPr>
            <a:xfrm>
              <a:off x="6227705" y="3356992"/>
              <a:ext cx="3528392" cy="1892920"/>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8" name="テキスト ボックス 17">
              <a:extLst>
                <a:ext uri="{FF2B5EF4-FFF2-40B4-BE49-F238E27FC236}">
                  <a16:creationId xmlns:a16="http://schemas.microsoft.com/office/drawing/2014/main" id="{0BB164DC-AEFF-C2FA-16A4-A19B3B29A653}"/>
                </a:ext>
              </a:extLst>
            </p:cNvPr>
            <p:cNvSpPr txBox="1"/>
            <p:nvPr/>
          </p:nvSpPr>
          <p:spPr>
            <a:xfrm>
              <a:off x="6430541" y="3980286"/>
              <a:ext cx="312271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ダウン症候群　</a:t>
              </a:r>
              <a:endParaRPr kumimoji="1"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sp>
        <p:nvSpPr>
          <p:cNvPr id="19" name="テキスト ボックス 18">
            <a:extLst>
              <a:ext uri="{FF2B5EF4-FFF2-40B4-BE49-F238E27FC236}">
                <a16:creationId xmlns:a16="http://schemas.microsoft.com/office/drawing/2014/main" id="{BA573146-ABD6-997D-B575-88317C7ADEF5}"/>
              </a:ext>
            </a:extLst>
          </p:cNvPr>
          <p:cNvSpPr txBox="1"/>
          <p:nvPr/>
        </p:nvSpPr>
        <p:spPr>
          <a:xfrm>
            <a:off x="9214791" y="4438897"/>
            <a:ext cx="155908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など</a:t>
            </a:r>
            <a:endPar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21" name="グループ化 20">
            <a:extLst>
              <a:ext uri="{FF2B5EF4-FFF2-40B4-BE49-F238E27FC236}">
                <a16:creationId xmlns:a16="http://schemas.microsoft.com/office/drawing/2014/main" id="{BAE7F96B-CCDF-06D2-AA46-A0AC2C8BB1DF}"/>
              </a:ext>
            </a:extLst>
          </p:cNvPr>
          <p:cNvGrpSpPr/>
          <p:nvPr/>
        </p:nvGrpSpPr>
        <p:grpSpPr>
          <a:xfrm>
            <a:off x="661554" y="1240145"/>
            <a:ext cx="3528392" cy="1892920"/>
            <a:chOff x="767408" y="1320056"/>
            <a:chExt cx="3528392" cy="1892920"/>
          </a:xfrm>
        </p:grpSpPr>
        <p:sp>
          <p:nvSpPr>
            <p:cNvPr id="8" name="楕円 7">
              <a:extLst>
                <a:ext uri="{FF2B5EF4-FFF2-40B4-BE49-F238E27FC236}">
                  <a16:creationId xmlns:a16="http://schemas.microsoft.com/office/drawing/2014/main" id="{13C4C277-7313-6221-4C64-C46B2775B7EF}"/>
                </a:ext>
              </a:extLst>
            </p:cNvPr>
            <p:cNvSpPr/>
            <p:nvPr/>
          </p:nvSpPr>
          <p:spPr>
            <a:xfrm>
              <a:off x="767408" y="1320056"/>
              <a:ext cx="3528392" cy="1892920"/>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4" name="テキスト ボックス 13">
              <a:extLst>
                <a:ext uri="{FF2B5EF4-FFF2-40B4-BE49-F238E27FC236}">
                  <a16:creationId xmlns:a16="http://schemas.microsoft.com/office/drawing/2014/main" id="{486CF457-C5BB-54BC-F561-A7D406214875}"/>
                </a:ext>
              </a:extLst>
            </p:cNvPr>
            <p:cNvSpPr txBox="1"/>
            <p:nvPr/>
          </p:nvSpPr>
          <p:spPr>
            <a:xfrm>
              <a:off x="1752061" y="1879737"/>
              <a:ext cx="155908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早産児</a:t>
              </a:r>
              <a:endParaRPr kumimoji="1"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pic>
        <p:nvPicPr>
          <p:cNvPr id="20" name="図 19" descr="テーブル, 部屋, 花 が含まれている画像&#10;&#10;自動的に生成された説明">
            <a:extLst>
              <a:ext uri="{FF2B5EF4-FFF2-40B4-BE49-F238E27FC236}">
                <a16:creationId xmlns:a16="http://schemas.microsoft.com/office/drawing/2014/main" id="{B057F97B-5126-3F8C-DE7B-8CC94306BB13}"/>
              </a:ext>
            </a:extLst>
          </p:cNvPr>
          <p:cNvPicPr>
            <a:picLocks noChangeAspect="1"/>
          </p:cNvPicPr>
          <p:nvPr/>
        </p:nvPicPr>
        <p:blipFill>
          <a:blip r:embed="rId6">
            <a:extLst>
              <a:ext uri="{28A0092B-C50C-407E-A947-70E740481C1C}">
                <a14:useLocalDpi xmlns:a14="http://schemas.microsoft.com/office/drawing/2010/main" val="0"/>
              </a:ext>
            </a:extLst>
          </a:blip>
          <a:srcRect l="43700" t="23750" r="42125" b="56300"/>
          <a:stretch/>
        </p:blipFill>
        <p:spPr>
          <a:xfrm>
            <a:off x="455126" y="1693769"/>
            <a:ext cx="1506037" cy="1589706"/>
          </a:xfrm>
          <a:prstGeom prst="rect">
            <a:avLst/>
          </a:prstGeom>
        </p:spPr>
      </p:pic>
      <p:pic>
        <p:nvPicPr>
          <p:cNvPr id="23" name="図 22" descr="アイコン&#10;&#10;AI によって生成されたコンテンツは間違っている可能性があります。">
            <a:extLst>
              <a:ext uri="{FF2B5EF4-FFF2-40B4-BE49-F238E27FC236}">
                <a16:creationId xmlns:a16="http://schemas.microsoft.com/office/drawing/2014/main" id="{CECD6515-2D05-769E-E31E-B63408EEE1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50983" y="2618353"/>
            <a:ext cx="1766123" cy="1775567"/>
          </a:xfrm>
          <a:prstGeom prst="rect">
            <a:avLst/>
          </a:prstGeom>
        </p:spPr>
      </p:pic>
      <p:cxnSp>
        <p:nvCxnSpPr>
          <p:cNvPr id="22" name="直線コネクタ 21">
            <a:extLst>
              <a:ext uri="{FF2B5EF4-FFF2-40B4-BE49-F238E27FC236}">
                <a16:creationId xmlns:a16="http://schemas.microsoft.com/office/drawing/2014/main" id="{F7B7D1BF-711E-C791-0E88-59D2064BBB90}"/>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24" name="タイトル 1">
            <a:extLst>
              <a:ext uri="{FF2B5EF4-FFF2-40B4-BE49-F238E27FC236}">
                <a16:creationId xmlns:a16="http://schemas.microsoft.com/office/drawing/2014/main" id="{629CE860-5777-DAD0-CBCA-58D6D2DF7F2E}"/>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RSV</a:t>
            </a:r>
            <a:r>
              <a:rPr lang="ja-JP" altLang="en-US" sz="3600" dirty="0">
                <a:latin typeface="BIZ UDPゴシック" panose="020B0400000000000000" pitchFamily="50" charset="-128"/>
                <a:ea typeface="BIZ UDPゴシック" panose="020B0400000000000000" pitchFamily="50" charset="-128"/>
              </a:rPr>
              <a:t>感染症の重症化リスク因子</a:t>
            </a:r>
          </a:p>
        </p:txBody>
      </p:sp>
      <p:pic>
        <p:nvPicPr>
          <p:cNvPr id="25" name="オーディオ 24">
            <a:hlinkClick r:id="" action="ppaction://media"/>
            <a:extLst>
              <a:ext uri="{FF2B5EF4-FFF2-40B4-BE49-F238E27FC236}">
                <a16:creationId xmlns:a16="http://schemas.microsoft.com/office/drawing/2014/main" id="{11F265DD-04C3-48CF-A238-3B72E151E59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336443131"/>
      </p:ext>
    </p:extLst>
  </p:cSld>
  <p:clrMapOvr>
    <a:masterClrMapping/>
  </p:clrMapOvr>
  <mc:AlternateContent xmlns:mc="http://schemas.openxmlformats.org/markup-compatibility/2006" xmlns:p14="http://schemas.microsoft.com/office/powerpoint/2010/main">
    <mc:Choice Requires="p14">
      <p:transition spd="slow" p14:dur="2000" advTm="44714"/>
    </mc:Choice>
    <mc:Fallback xmlns="">
      <p:transition spd="slow" advTm="44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25"/>
                </p:tgtEl>
              </p:cMediaNode>
            </p:audio>
          </p:childTnLst>
        </p:cTn>
      </p:par>
    </p:tnLst>
    <p:bldLst>
      <p:bldP spid="4"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ポーズ, スーツ, 写真, 立つ が含まれている画像&#10;&#10;自動的に生成された説明">
            <a:extLst>
              <a:ext uri="{FF2B5EF4-FFF2-40B4-BE49-F238E27FC236}">
                <a16:creationId xmlns:a16="http://schemas.microsoft.com/office/drawing/2014/main" id="{51451C77-0C54-C802-5271-F0B9F5612E4E}"/>
              </a:ext>
            </a:extLst>
          </p:cNvPr>
          <p:cNvPicPr>
            <a:picLocks noChangeAspect="1"/>
          </p:cNvPicPr>
          <p:nvPr/>
        </p:nvPicPr>
        <p:blipFill>
          <a:blip r:embed="rId6">
            <a:extLst>
              <a:ext uri="{28A0092B-C50C-407E-A947-70E740481C1C}">
                <a14:useLocalDpi xmlns:a14="http://schemas.microsoft.com/office/drawing/2010/main" val="0"/>
              </a:ext>
            </a:extLst>
          </a:blip>
          <a:srcRect l="38174" t="48804" r="42842" b="24479"/>
          <a:stretch/>
        </p:blipFill>
        <p:spPr>
          <a:xfrm>
            <a:off x="9322513" y="4231496"/>
            <a:ext cx="2691687" cy="2677718"/>
          </a:xfrm>
          <a:prstGeom prst="rect">
            <a:avLst/>
          </a:prstGeom>
        </p:spPr>
      </p:pic>
      <p:sp>
        <p:nvSpPr>
          <p:cNvPr id="10" name="正方形/長方形 9">
            <a:extLst>
              <a:ext uri="{FF2B5EF4-FFF2-40B4-BE49-F238E27FC236}">
                <a16:creationId xmlns:a16="http://schemas.microsoft.com/office/drawing/2014/main" id="{3C3DE1A2-1EF6-F746-4603-EC79D8684CF4}"/>
              </a:ext>
            </a:extLst>
          </p:cNvPr>
          <p:cNvSpPr/>
          <p:nvPr/>
        </p:nvSpPr>
        <p:spPr>
          <a:xfrm>
            <a:off x="3274934" y="1806765"/>
            <a:ext cx="3708000" cy="2160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2" name="正方形/長方形 11">
            <a:extLst>
              <a:ext uri="{FF2B5EF4-FFF2-40B4-BE49-F238E27FC236}">
                <a16:creationId xmlns:a16="http://schemas.microsoft.com/office/drawing/2014/main" id="{4FA1B3CF-667E-CB1F-33CD-DA54BEC4B227}"/>
              </a:ext>
            </a:extLst>
          </p:cNvPr>
          <p:cNvSpPr/>
          <p:nvPr/>
        </p:nvSpPr>
        <p:spPr>
          <a:xfrm>
            <a:off x="650182" y="5911221"/>
            <a:ext cx="4208512" cy="2179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3" name="正方形/長方形 12">
            <a:extLst>
              <a:ext uri="{FF2B5EF4-FFF2-40B4-BE49-F238E27FC236}">
                <a16:creationId xmlns:a16="http://schemas.microsoft.com/office/drawing/2014/main" id="{00ACAAE9-B290-0076-1C0C-A8CF99309C5E}"/>
              </a:ext>
            </a:extLst>
          </p:cNvPr>
          <p:cNvSpPr/>
          <p:nvPr/>
        </p:nvSpPr>
        <p:spPr>
          <a:xfrm>
            <a:off x="3114877" y="5352421"/>
            <a:ext cx="2952000" cy="2179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5" name="コンテンツ プレースホルダー 6">
            <a:extLst>
              <a:ext uri="{FF2B5EF4-FFF2-40B4-BE49-F238E27FC236}">
                <a16:creationId xmlns:a16="http://schemas.microsoft.com/office/drawing/2014/main" id="{645E91FF-7D58-9B67-FBEF-C7CB914094BE}"/>
              </a:ext>
            </a:extLst>
          </p:cNvPr>
          <p:cNvSpPr txBox="1">
            <a:spLocks/>
          </p:cNvSpPr>
          <p:nvPr/>
        </p:nvSpPr>
        <p:spPr>
          <a:xfrm>
            <a:off x="322190" y="1446725"/>
            <a:ext cx="11451704" cy="292417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RSV</a:t>
            </a: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感染症の流行開始時期は変動するため、</a:t>
            </a:r>
            <a:b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予防のための抗体製剤を的確に投与する</a:t>
            </a:r>
            <a:b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ことが難しくなっている</a:t>
            </a:r>
          </a:p>
          <a:p>
            <a:pPr marL="342900" marR="0" lvl="0"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endPar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342900" marR="0" lvl="0"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RSV</a:t>
            </a: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感染症に感染した場合、重症化するリスクの</a:t>
            </a:r>
            <a:b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高い基礎疾患をもつ小児は高価な抗体製剤での</a:t>
            </a:r>
            <a:b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予防ができる（健康保険適用）が、基礎疾患のない</a:t>
            </a:r>
            <a:br>
              <a:rPr kumimoji="1" lang="en-US" altLang="ja-JP"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小児の予防手段がない</a:t>
            </a:r>
          </a:p>
        </p:txBody>
      </p:sp>
      <p:pic>
        <p:nvPicPr>
          <p:cNvPr id="3" name="図 2">
            <a:extLst>
              <a:ext uri="{FF2B5EF4-FFF2-40B4-BE49-F238E27FC236}">
                <a16:creationId xmlns:a16="http://schemas.microsoft.com/office/drawing/2014/main" id="{A09DE484-882F-4AC4-AD52-8A04368937DC}"/>
              </a:ext>
            </a:extLst>
          </p:cNvPr>
          <p:cNvPicPr>
            <a:picLocks noChangeAspect="1"/>
          </p:cNvPicPr>
          <p:nvPr/>
        </p:nvPicPr>
        <p:blipFill>
          <a:blip r:embed="rId7"/>
          <a:stretch>
            <a:fillRect/>
          </a:stretch>
        </p:blipFill>
        <p:spPr>
          <a:xfrm>
            <a:off x="8746067" y="1317860"/>
            <a:ext cx="2937477" cy="2258104"/>
          </a:xfrm>
          <a:prstGeom prst="rect">
            <a:avLst/>
          </a:prstGeom>
        </p:spPr>
      </p:pic>
      <p:cxnSp>
        <p:nvCxnSpPr>
          <p:cNvPr id="2" name="直線コネクタ 1">
            <a:extLst>
              <a:ext uri="{FF2B5EF4-FFF2-40B4-BE49-F238E27FC236}">
                <a16:creationId xmlns:a16="http://schemas.microsoft.com/office/drawing/2014/main" id="{1D29F4D5-09B1-F9EA-19E0-71CF4C2B1712}"/>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6" name="タイトル 1">
            <a:extLst>
              <a:ext uri="{FF2B5EF4-FFF2-40B4-BE49-F238E27FC236}">
                <a16:creationId xmlns:a16="http://schemas.microsoft.com/office/drawing/2014/main" id="{2E2E8D1E-A42E-7F22-8558-ABCAC5F3546E}"/>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RSV</a:t>
            </a:r>
            <a:r>
              <a:rPr lang="ja-JP" altLang="en-US" sz="3600" dirty="0">
                <a:latin typeface="BIZ UDPゴシック" panose="020B0400000000000000" pitchFamily="50" charset="-128"/>
                <a:ea typeface="BIZ UDPゴシック" panose="020B0400000000000000" pitchFamily="50" charset="-128"/>
              </a:rPr>
              <a:t>感染症予防の問題点</a:t>
            </a:r>
          </a:p>
        </p:txBody>
      </p:sp>
      <p:pic>
        <p:nvPicPr>
          <p:cNvPr id="4" name="オーディオ 3">
            <a:hlinkClick r:id="" action="ppaction://media"/>
            <a:extLst>
              <a:ext uri="{FF2B5EF4-FFF2-40B4-BE49-F238E27FC236}">
                <a16:creationId xmlns:a16="http://schemas.microsoft.com/office/drawing/2014/main" id="{8652201D-4DBD-475B-9BD8-E448E508FE8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201038085"/>
      </p:ext>
    </p:extLst>
  </p:cSld>
  <p:clrMapOvr>
    <a:masterClrMapping/>
  </p:clrMapOvr>
  <mc:AlternateContent xmlns:mc="http://schemas.openxmlformats.org/markup-compatibility/2006" xmlns:p14="http://schemas.microsoft.com/office/powerpoint/2010/main">
    <mc:Choice Requires="p14">
      <p:transition spd="slow" p14:dur="2000" advTm="34195"/>
    </mc:Choice>
    <mc:Fallback xmlns="">
      <p:transition spd="slow" advTm="34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4"/>
                </p:tgtEl>
              </p:cMediaNode>
            </p:audio>
          </p:childTnLst>
        </p:cTn>
      </p:par>
    </p:tnLst>
    <p:bldLst>
      <p:bldP spid="10"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タイトル 1">
            <a:extLst>
              <a:ext uri="{FF2B5EF4-FFF2-40B4-BE49-F238E27FC236}">
                <a16:creationId xmlns:a16="http://schemas.microsoft.com/office/drawing/2014/main" id="{83B7F9BC-9A98-4D0F-98B4-DCF08EEB0317}"/>
              </a:ext>
            </a:extLst>
          </p:cNvPr>
          <p:cNvSpPr>
            <a:spLocks noGrp="1"/>
          </p:cNvSpPr>
          <p:nvPr>
            <p:ph type="title" idx="4294967295"/>
          </p:nvPr>
        </p:nvSpPr>
        <p:spPr>
          <a:xfrm>
            <a:off x="1746834" y="61706"/>
            <a:ext cx="8229600" cy="1143000"/>
          </a:xfrm>
        </p:spPr>
        <p:txBody>
          <a:bodyPr/>
          <a:lstStyle/>
          <a:p>
            <a:r>
              <a:rPr lang="ja-JP" altLang="en-US" sz="3600" dirty="0">
                <a:latin typeface="BIZ UDPゴシック" panose="020B0400000000000000" pitchFamily="50" charset="-128"/>
                <a:ea typeface="BIZ UDPゴシック" panose="020B0400000000000000" pitchFamily="50" charset="-128"/>
              </a:rPr>
              <a:t>母子免疫ワクチンが必要な背景</a:t>
            </a:r>
          </a:p>
        </p:txBody>
      </p:sp>
      <p:sp>
        <p:nvSpPr>
          <p:cNvPr id="180227" name="コンテンツ プレースホルダー 2">
            <a:extLst>
              <a:ext uri="{FF2B5EF4-FFF2-40B4-BE49-F238E27FC236}">
                <a16:creationId xmlns:a16="http://schemas.microsoft.com/office/drawing/2014/main" id="{8015A6BB-CA41-48F2-85DB-0BDB9C131958}"/>
              </a:ext>
            </a:extLst>
          </p:cNvPr>
          <p:cNvSpPr>
            <a:spLocks noGrp="1"/>
          </p:cNvSpPr>
          <p:nvPr>
            <p:ph idx="4294967295"/>
          </p:nvPr>
        </p:nvSpPr>
        <p:spPr>
          <a:xfrm>
            <a:off x="759840" y="1165225"/>
            <a:ext cx="9267825" cy="2592388"/>
          </a:xfrm>
        </p:spPr>
        <p:txBody>
          <a:bodyPr/>
          <a:lstStyle/>
          <a:p>
            <a:pPr>
              <a:buFont typeface="Wingdings" panose="05000000000000000000" pitchFamily="2" charset="2"/>
              <a:buChar char="l"/>
            </a:pPr>
            <a:r>
              <a:rPr lang="ja-JP" altLang="en-US" sz="2600" dirty="0">
                <a:latin typeface="BIZ UDPゴシック" panose="020B0400000000000000" pitchFamily="50" charset="-128"/>
                <a:ea typeface="BIZ UDPゴシック" panose="020B0400000000000000" pitchFamily="50" charset="-128"/>
              </a:rPr>
              <a:t>妊婦や新生児は、感染症ハイリスク者である</a:t>
            </a:r>
            <a:endParaRPr lang="en-US" altLang="ja-JP" sz="26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l"/>
            </a:pPr>
            <a:r>
              <a:rPr lang="ja-JP" altLang="en-US" sz="2600" dirty="0">
                <a:latin typeface="BIZ UDPゴシック" panose="020B0400000000000000" pitchFamily="50" charset="-128"/>
                <a:ea typeface="BIZ UDPゴシック" panose="020B0400000000000000" pitchFamily="50" charset="-128"/>
              </a:rPr>
              <a:t>小児に対するワクチン接種開始時期は、生後</a:t>
            </a:r>
            <a:r>
              <a:rPr lang="en-US" altLang="ja-JP" sz="2600" dirty="0">
                <a:latin typeface="BIZ UDPゴシック" panose="020B0400000000000000" pitchFamily="50" charset="-128"/>
                <a:ea typeface="BIZ UDPゴシック" panose="020B0400000000000000" pitchFamily="50" charset="-128"/>
              </a:rPr>
              <a:t>2</a:t>
            </a:r>
            <a:r>
              <a:rPr lang="ja-JP" altLang="en-US" sz="2600" dirty="0">
                <a:latin typeface="BIZ UDPゴシック" panose="020B0400000000000000" pitchFamily="50" charset="-128"/>
                <a:ea typeface="BIZ UDPゴシック" panose="020B0400000000000000" pitchFamily="50" charset="-128"/>
              </a:rPr>
              <a:t>か月である</a:t>
            </a:r>
            <a:endParaRPr lang="en-US" altLang="ja-JP" sz="26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l"/>
            </a:pPr>
            <a:r>
              <a:rPr lang="ja-JP" altLang="en-US" sz="2600" dirty="0">
                <a:latin typeface="BIZ UDPゴシック" panose="020B0400000000000000" pitchFamily="50" charset="-128"/>
                <a:ea typeface="BIZ UDPゴシック" panose="020B0400000000000000" pitchFamily="50" charset="-128"/>
              </a:rPr>
              <a:t>乳児（</a:t>
            </a:r>
            <a:r>
              <a:rPr lang="en-US" altLang="ja-JP" sz="2600" dirty="0">
                <a:latin typeface="BIZ UDPゴシック" panose="020B0400000000000000" pitchFamily="50" charset="-128"/>
                <a:ea typeface="BIZ UDPゴシック" panose="020B0400000000000000" pitchFamily="50" charset="-128"/>
              </a:rPr>
              <a:t>0</a:t>
            </a:r>
            <a:r>
              <a:rPr lang="ja-JP" altLang="en-US" sz="2600" dirty="0">
                <a:latin typeface="BIZ UDPゴシック" panose="020B0400000000000000" pitchFamily="50" charset="-128"/>
                <a:ea typeface="BIZ UDPゴシック" panose="020B0400000000000000" pitchFamily="50" charset="-128"/>
              </a:rPr>
              <a:t>歳児）に対するワクチン接種は生後</a:t>
            </a:r>
            <a:r>
              <a:rPr lang="en-US" altLang="ja-JP" sz="2600" dirty="0">
                <a:latin typeface="BIZ UDPゴシック" panose="020B0400000000000000" pitchFamily="50" charset="-128"/>
                <a:ea typeface="BIZ UDPゴシック" panose="020B0400000000000000" pitchFamily="50" charset="-128"/>
              </a:rPr>
              <a:t>6</a:t>
            </a:r>
            <a:r>
              <a:rPr lang="ja-JP" altLang="en-US" sz="2600" dirty="0">
                <a:latin typeface="BIZ UDPゴシック" panose="020B0400000000000000" pitchFamily="50" charset="-128"/>
                <a:ea typeface="BIZ UDPゴシック" panose="020B0400000000000000" pitchFamily="50" charset="-128"/>
              </a:rPr>
              <a:t>か月頃完了する</a:t>
            </a:r>
          </a:p>
          <a:p>
            <a:pPr>
              <a:buFont typeface="Wingdings" panose="05000000000000000000" pitchFamily="2" charset="2"/>
              <a:buChar char="l"/>
            </a:pPr>
            <a:r>
              <a:rPr lang="ja-JP" altLang="en-US" sz="2600" dirty="0">
                <a:latin typeface="BIZ UDPゴシック" panose="020B0400000000000000" pitchFamily="50" charset="-128"/>
                <a:ea typeface="BIZ UDPゴシック" panose="020B0400000000000000" pitchFamily="50" charset="-128"/>
              </a:rPr>
              <a:t>妊婦は非妊婦に比べ、ワクチン接種の効果は変わらない</a:t>
            </a:r>
            <a:endParaRPr lang="en-US" altLang="ja-JP" sz="2600"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l"/>
            </a:pPr>
            <a:endParaRPr lang="ja-JP" altLang="en-US" sz="2600" dirty="0">
              <a:latin typeface="BIZ UDPゴシック" panose="020B0400000000000000" pitchFamily="50" charset="-128"/>
              <a:ea typeface="BIZ UDPゴシック" panose="020B0400000000000000" pitchFamily="50" charset="-128"/>
            </a:endParaRPr>
          </a:p>
        </p:txBody>
      </p:sp>
      <p:sp>
        <p:nvSpPr>
          <p:cNvPr id="180228" name="テキスト ボックス 1">
            <a:extLst>
              <a:ext uri="{FF2B5EF4-FFF2-40B4-BE49-F238E27FC236}">
                <a16:creationId xmlns:a16="http://schemas.microsoft.com/office/drawing/2014/main" id="{22ECD683-978E-48E1-A271-7D94F25410B0}"/>
              </a:ext>
            </a:extLst>
          </p:cNvPr>
          <p:cNvSpPr txBox="1">
            <a:spLocks noChangeArrowheads="1"/>
          </p:cNvSpPr>
          <p:nvPr/>
        </p:nvSpPr>
        <p:spPr bwMode="auto">
          <a:xfrm>
            <a:off x="759840" y="5682613"/>
            <a:ext cx="107830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rPr>
              <a:t>小児へのワクチン接種で予防が不十分な新生児と乳児早期の感染症を予防するのに、</a:t>
            </a:r>
            <a:br>
              <a:rPr kumimoji="1" lang="en-US" altLang="ja-JP" sz="2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rPr>
            </a:br>
            <a:r>
              <a:rPr kumimoji="1" lang="ja-JP" altLang="en-US" sz="2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rPr>
              <a:t>妊婦へのワクチン接種が最も効率的であろう</a:t>
            </a:r>
          </a:p>
        </p:txBody>
      </p:sp>
      <p:cxnSp>
        <p:nvCxnSpPr>
          <p:cNvPr id="10" name="直線コネクタ 9">
            <a:extLst>
              <a:ext uri="{FF2B5EF4-FFF2-40B4-BE49-F238E27FC236}">
                <a16:creationId xmlns:a16="http://schemas.microsoft.com/office/drawing/2014/main" id="{BEDE1D37-4AC0-7F08-42B2-BFC2395B8032}"/>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pic>
        <p:nvPicPr>
          <p:cNvPr id="4" name="図 3" descr="時計, 部屋 が含まれている画像&#10;&#10;AI 生成コンテンツは誤りを含む可能性があります。">
            <a:extLst>
              <a:ext uri="{FF2B5EF4-FFF2-40B4-BE49-F238E27FC236}">
                <a16:creationId xmlns:a16="http://schemas.microsoft.com/office/drawing/2014/main" id="{609A1CE2-E8E7-B628-EBC2-51ED255995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697" y="2968712"/>
            <a:ext cx="2769875" cy="1846583"/>
          </a:xfrm>
          <a:prstGeom prst="rect">
            <a:avLst/>
          </a:prstGeom>
        </p:spPr>
      </p:pic>
      <p:grpSp>
        <p:nvGrpSpPr>
          <p:cNvPr id="5" name="グループ化 4">
            <a:extLst>
              <a:ext uri="{FF2B5EF4-FFF2-40B4-BE49-F238E27FC236}">
                <a16:creationId xmlns:a16="http://schemas.microsoft.com/office/drawing/2014/main" id="{60689F36-2038-220E-55B9-3265E29CE7B0}"/>
              </a:ext>
            </a:extLst>
          </p:cNvPr>
          <p:cNvGrpSpPr/>
          <p:nvPr/>
        </p:nvGrpSpPr>
        <p:grpSpPr>
          <a:xfrm>
            <a:off x="2544202" y="4376315"/>
            <a:ext cx="6449866" cy="930431"/>
            <a:chOff x="2406651" y="4564498"/>
            <a:chExt cx="6449866" cy="930431"/>
          </a:xfrm>
        </p:grpSpPr>
        <p:sp>
          <p:nvSpPr>
            <p:cNvPr id="6" name="矢印: 左右 5">
              <a:extLst>
                <a:ext uri="{FF2B5EF4-FFF2-40B4-BE49-F238E27FC236}">
                  <a16:creationId xmlns:a16="http://schemas.microsoft.com/office/drawing/2014/main" id="{AD2D2823-FE99-038D-A4E1-E71C8FFA7D40}"/>
                </a:ext>
              </a:extLst>
            </p:cNvPr>
            <p:cNvSpPr/>
            <p:nvPr/>
          </p:nvSpPr>
          <p:spPr>
            <a:xfrm>
              <a:off x="2406651" y="4564498"/>
              <a:ext cx="6449866" cy="930431"/>
            </a:xfrm>
            <a:prstGeom prst="leftRightArrow">
              <a:avLst>
                <a:gd name="adj1" fmla="val 55460"/>
                <a:gd name="adj2" fmla="val 50000"/>
              </a:avLst>
            </a:prstGeom>
            <a:solidFill>
              <a:srgbClr val="3EA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60257473-9B85-24AE-94A6-EED6B05EF789}"/>
                </a:ext>
              </a:extLst>
            </p:cNvPr>
            <p:cNvSpPr txBox="1"/>
            <p:nvPr/>
          </p:nvSpPr>
          <p:spPr>
            <a:xfrm>
              <a:off x="2621482" y="4815295"/>
              <a:ext cx="6131807" cy="400110"/>
            </a:xfrm>
            <a:prstGeom prst="rect">
              <a:avLst/>
            </a:prstGeom>
            <a:noFill/>
          </p:spPr>
          <p:txBody>
            <a:bodyPr wrap="none" rtlCol="0">
              <a:spAutoFit/>
            </a:bodyPr>
            <a:lstStyle/>
            <a:p>
              <a:r>
                <a:rPr kumimoji="1" lang="ja-JP" altLang="en-US" sz="2000" b="1" dirty="0">
                  <a:solidFill>
                    <a:schemeClr val="bg1"/>
                  </a:solidFill>
                  <a:latin typeface="BIZ UDPゴシック" panose="020B0400000000000000" pitchFamily="50" charset="-128"/>
                  <a:ea typeface="BIZ UDPゴシック" panose="020B0400000000000000" pitchFamily="50" charset="-128"/>
                </a:rPr>
                <a:t>新生児・乳児期早期に多い感染症のリスクが高い期間</a:t>
              </a:r>
            </a:p>
          </p:txBody>
        </p:sp>
      </p:grpSp>
      <p:pic>
        <p:nvPicPr>
          <p:cNvPr id="9" name="図 8" descr="テーブル が含まれている画像&#10;&#10;AI 生成コンテンツは誤りを含む可能性があります。">
            <a:extLst>
              <a:ext uri="{FF2B5EF4-FFF2-40B4-BE49-F238E27FC236}">
                <a16:creationId xmlns:a16="http://schemas.microsoft.com/office/drawing/2014/main" id="{C127B080-41F3-0B05-70D1-4B6753F2FC0A}"/>
              </a:ext>
            </a:extLst>
          </p:cNvPr>
          <p:cNvPicPr>
            <a:picLocks noChangeAspect="1"/>
          </p:cNvPicPr>
          <p:nvPr/>
        </p:nvPicPr>
        <p:blipFill>
          <a:blip r:embed="rId7">
            <a:extLst>
              <a:ext uri="{28A0092B-C50C-407E-A947-70E740481C1C}">
                <a14:useLocalDpi xmlns:a14="http://schemas.microsoft.com/office/drawing/2010/main" val="0"/>
              </a:ext>
            </a:extLst>
          </a:blip>
          <a:srcRect l="50813" r="12367" b="31103"/>
          <a:stretch>
            <a:fillRect/>
          </a:stretch>
        </p:blipFill>
        <p:spPr>
          <a:xfrm>
            <a:off x="8705116" y="2387186"/>
            <a:ext cx="3059343" cy="2919557"/>
          </a:xfrm>
          <a:prstGeom prst="rect">
            <a:avLst/>
          </a:prstGeom>
        </p:spPr>
      </p:pic>
      <p:pic>
        <p:nvPicPr>
          <p:cNvPr id="11" name="図 10" descr="テーブル が含まれている画像&#10;&#10;AI 生成コンテンツは誤りを含む可能性があります。">
            <a:extLst>
              <a:ext uri="{FF2B5EF4-FFF2-40B4-BE49-F238E27FC236}">
                <a16:creationId xmlns:a16="http://schemas.microsoft.com/office/drawing/2014/main" id="{0B47789F-2ADB-2C61-5856-52FB5F5DF8F0}"/>
              </a:ext>
            </a:extLst>
          </p:cNvPr>
          <p:cNvPicPr>
            <a:picLocks noChangeAspect="1"/>
          </p:cNvPicPr>
          <p:nvPr/>
        </p:nvPicPr>
        <p:blipFill>
          <a:blip r:embed="rId7">
            <a:extLst>
              <a:ext uri="{28A0092B-C50C-407E-A947-70E740481C1C}">
                <a14:useLocalDpi xmlns:a14="http://schemas.microsoft.com/office/drawing/2010/main" val="0"/>
              </a:ext>
            </a:extLst>
          </a:blip>
          <a:srcRect r="63180"/>
          <a:stretch>
            <a:fillRect/>
          </a:stretch>
        </p:blipFill>
        <p:spPr>
          <a:xfrm>
            <a:off x="382737" y="2756982"/>
            <a:ext cx="2338196" cy="3238666"/>
          </a:xfrm>
          <a:prstGeom prst="rect">
            <a:avLst/>
          </a:prstGeom>
        </p:spPr>
      </p:pic>
      <p:sp>
        <p:nvSpPr>
          <p:cNvPr id="12" name="四角形: 角を丸くする 11">
            <a:extLst>
              <a:ext uri="{FF2B5EF4-FFF2-40B4-BE49-F238E27FC236}">
                <a16:creationId xmlns:a16="http://schemas.microsoft.com/office/drawing/2014/main" id="{9405BFE7-7F51-4346-8E6C-02EF89B6024C}"/>
              </a:ext>
            </a:extLst>
          </p:cNvPr>
          <p:cNvSpPr/>
          <p:nvPr/>
        </p:nvSpPr>
        <p:spPr>
          <a:xfrm>
            <a:off x="8994069" y="5174724"/>
            <a:ext cx="2708982" cy="346802"/>
          </a:xfrm>
          <a:prstGeom prst="roundRect">
            <a:avLst>
              <a:gd name="adj" fmla="val 50000"/>
            </a:avLst>
          </a:prstGeom>
          <a:solidFill>
            <a:srgbClr val="F78D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7D6D627-FCE7-B3FE-84ED-AD089968C907}"/>
              </a:ext>
            </a:extLst>
          </p:cNvPr>
          <p:cNvSpPr txBox="1"/>
          <p:nvPr/>
        </p:nvSpPr>
        <p:spPr>
          <a:xfrm>
            <a:off x="9260774" y="5152194"/>
            <a:ext cx="2105063" cy="369332"/>
          </a:xfrm>
          <a:prstGeom prst="rect">
            <a:avLst/>
          </a:prstGeom>
          <a:noFill/>
        </p:spPr>
        <p:txBody>
          <a:bodyPr wrap="none" rtlCol="0">
            <a:spAutoFit/>
          </a:bodyPr>
          <a:lstStyle/>
          <a:p>
            <a:r>
              <a:rPr kumimoji="1" lang="ja-JP" altLang="en-US" b="1" dirty="0">
                <a:solidFill>
                  <a:schemeClr val="bg1"/>
                </a:solidFill>
                <a:latin typeface="BIZ UDPゴシック" panose="020B0400000000000000" pitchFamily="50" charset="-128"/>
                <a:ea typeface="BIZ UDPゴシック" panose="020B0400000000000000" pitchFamily="50" charset="-128"/>
              </a:rPr>
              <a:t>ワクチン接種　乳児</a:t>
            </a:r>
          </a:p>
        </p:txBody>
      </p:sp>
      <p:pic>
        <p:nvPicPr>
          <p:cNvPr id="2" name="オーディオ 1">
            <a:hlinkClick r:id="" action="ppaction://media"/>
            <a:extLst>
              <a:ext uri="{FF2B5EF4-FFF2-40B4-BE49-F238E27FC236}">
                <a16:creationId xmlns:a16="http://schemas.microsoft.com/office/drawing/2014/main" id="{F296350F-DA13-4A2A-939B-45A6799EA22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9073"/>
    </mc:Choice>
    <mc:Fallback xmlns="">
      <p:transition spd="slow" advTm="49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80227">
                                            <p:txEl>
                                              <p:pRg st="0" end="0"/>
                                            </p:txEl>
                                          </p:spTgt>
                                        </p:tgtEl>
                                        <p:attrNameLst>
                                          <p:attrName>style.visibility</p:attrName>
                                        </p:attrNameLst>
                                      </p:cBhvr>
                                      <p:to>
                                        <p:strVal val="visible"/>
                                      </p:to>
                                    </p:set>
                                    <p:animEffect transition="in" filter="fade">
                                      <p:cBhvr>
                                        <p:cTn id="11" dur="500"/>
                                        <p:tgtEl>
                                          <p:spTgt spid="180227">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0227">
                                            <p:txEl>
                                              <p:pRg st="1" end="1"/>
                                            </p:txEl>
                                          </p:spTgt>
                                        </p:tgtEl>
                                        <p:attrNameLst>
                                          <p:attrName>style.visibility</p:attrName>
                                        </p:attrNameLst>
                                      </p:cBhvr>
                                      <p:to>
                                        <p:strVal val="visible"/>
                                      </p:to>
                                    </p:set>
                                    <p:animEffect transition="in" filter="fade">
                                      <p:cBhvr>
                                        <p:cTn id="16" dur="500"/>
                                        <p:tgtEl>
                                          <p:spTgt spid="18022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0227">
                                            <p:txEl>
                                              <p:pRg st="2" end="2"/>
                                            </p:txEl>
                                          </p:spTgt>
                                        </p:tgtEl>
                                        <p:attrNameLst>
                                          <p:attrName>style.visibility</p:attrName>
                                        </p:attrNameLst>
                                      </p:cBhvr>
                                      <p:to>
                                        <p:strVal val="visible"/>
                                      </p:to>
                                    </p:set>
                                    <p:animEffect transition="in" filter="fade">
                                      <p:cBhvr>
                                        <p:cTn id="21" dur="500"/>
                                        <p:tgtEl>
                                          <p:spTgt spid="180227">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0227">
                                            <p:txEl>
                                              <p:pRg st="3" end="3"/>
                                            </p:txEl>
                                          </p:spTgt>
                                        </p:tgtEl>
                                        <p:attrNameLst>
                                          <p:attrName>style.visibility</p:attrName>
                                        </p:attrNameLst>
                                      </p:cBhvr>
                                      <p:to>
                                        <p:strVal val="visible"/>
                                      </p:to>
                                    </p:set>
                                    <p:animEffect transition="in" filter="fade">
                                      <p:cBhvr>
                                        <p:cTn id="26" dur="500"/>
                                        <p:tgtEl>
                                          <p:spTgt spid="180227">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0228"/>
                                        </p:tgtEl>
                                        <p:attrNameLst>
                                          <p:attrName>style.visibility</p:attrName>
                                        </p:attrNameLst>
                                      </p:cBhvr>
                                      <p:to>
                                        <p:strVal val="visible"/>
                                      </p:to>
                                    </p:set>
                                    <p:animEffect transition="in" filter="fade">
                                      <p:cBhvr>
                                        <p:cTn id="31" dur="500"/>
                                        <p:tgtEl>
                                          <p:spTgt spid="18022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2"/>
                </p:tgtEl>
              </p:cMediaNode>
            </p:audio>
          </p:childTnLst>
        </p:cTn>
      </p:par>
    </p:tnLst>
    <p:bldLst>
      <p:bldP spid="180227" grpId="0" build="p"/>
      <p:bldP spid="1802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E202A98-4C81-4FFB-908B-1011B5A18690}"/>
              </a:ext>
            </a:extLst>
          </p:cNvPr>
          <p:cNvSpPr>
            <a:spLocks noGrp="1"/>
          </p:cNvSpPr>
          <p:nvPr>
            <p:ph idx="4294967295"/>
          </p:nvPr>
        </p:nvSpPr>
        <p:spPr>
          <a:xfrm>
            <a:off x="609600" y="2036763"/>
            <a:ext cx="11582400" cy="3213100"/>
          </a:xfrm>
          <a:prstGeom prst="rect">
            <a:avLst/>
          </a:prstGeom>
        </p:spPr>
        <p:txBody>
          <a:bodyPr/>
          <a:lstStyle/>
          <a:p>
            <a:pPr>
              <a:buFont typeface="Wingdings" panose="05000000000000000000" pitchFamily="2" charset="2"/>
              <a:buChar char="l"/>
            </a:pPr>
            <a:r>
              <a:rPr kumimoji="1" lang="en-US" altLang="ja-JP" dirty="0">
                <a:latin typeface="BIZ UDPゴシック" panose="020B0400000000000000" pitchFamily="50" charset="-128"/>
                <a:ea typeface="BIZ UDPゴシック" panose="020B0400000000000000" pitchFamily="50" charset="-128"/>
              </a:rPr>
              <a:t>RSV</a:t>
            </a:r>
            <a:r>
              <a:rPr kumimoji="1" lang="ja-JP" altLang="en-US" dirty="0">
                <a:latin typeface="BIZ UDPゴシック" panose="020B0400000000000000" pitchFamily="50" charset="-128"/>
                <a:ea typeface="BIZ UDPゴシック" panose="020B0400000000000000" pitchFamily="50" charset="-128"/>
              </a:rPr>
              <a:t>融合前</a:t>
            </a:r>
            <a:r>
              <a:rPr kumimoji="1" lang="en-US" altLang="ja-JP" dirty="0">
                <a:latin typeface="BIZ UDPゴシック" panose="020B0400000000000000" pitchFamily="50" charset="-128"/>
                <a:ea typeface="BIZ UDPゴシック" panose="020B0400000000000000" pitchFamily="50" charset="-128"/>
              </a:rPr>
              <a:t>F</a:t>
            </a:r>
            <a:r>
              <a:rPr kumimoji="1" lang="ja-JP" altLang="en-US" dirty="0">
                <a:latin typeface="BIZ UDPゴシック" panose="020B0400000000000000" pitchFamily="50" charset="-128"/>
                <a:ea typeface="BIZ UDPゴシック" panose="020B0400000000000000" pitchFamily="50" charset="-128"/>
              </a:rPr>
              <a:t>蛋白を抗原とした</a:t>
            </a:r>
            <a:r>
              <a:rPr kumimoji="1" lang="en-US" altLang="ja-JP" dirty="0">
                <a:latin typeface="BIZ UDPゴシック" panose="020B0400000000000000" pitchFamily="50" charset="-128"/>
                <a:ea typeface="BIZ UDPゴシック" panose="020B0400000000000000" pitchFamily="50" charset="-128"/>
              </a:rPr>
              <a:t>2</a:t>
            </a:r>
            <a:r>
              <a:rPr kumimoji="1" lang="ja-JP" altLang="en-US" dirty="0">
                <a:latin typeface="BIZ UDPゴシック" panose="020B0400000000000000" pitchFamily="50" charset="-128"/>
                <a:ea typeface="BIZ UDPゴシック" panose="020B0400000000000000" pitchFamily="50" charset="-128"/>
              </a:rPr>
              <a:t>価サブユニットワクチン</a:t>
            </a:r>
          </a:p>
          <a:p>
            <a:pPr>
              <a:buFont typeface="Wingdings" panose="05000000000000000000" pitchFamily="2" charset="2"/>
              <a:buChar char="l"/>
            </a:pPr>
            <a:r>
              <a:rPr kumimoji="1" lang="ja-JP" altLang="en-US" dirty="0">
                <a:latin typeface="BIZ UDPゴシック" panose="020B0400000000000000" pitchFamily="50" charset="-128"/>
                <a:ea typeface="BIZ UDPゴシック" panose="020B0400000000000000" pitchFamily="50" charset="-128"/>
              </a:rPr>
              <a:t>妊娠</a:t>
            </a:r>
            <a:r>
              <a:rPr kumimoji="1" lang="en-US" altLang="ja-JP" dirty="0">
                <a:latin typeface="BIZ UDPゴシック" panose="020B0400000000000000" pitchFamily="50" charset="-128"/>
                <a:ea typeface="BIZ UDPゴシック" panose="020B0400000000000000" pitchFamily="50" charset="-128"/>
              </a:rPr>
              <a:t>24〜36</a:t>
            </a:r>
            <a:r>
              <a:rPr kumimoji="1" lang="ja-JP" altLang="en-US" dirty="0">
                <a:latin typeface="BIZ UDPゴシック" panose="020B0400000000000000" pitchFamily="50" charset="-128"/>
                <a:ea typeface="BIZ UDPゴシック" panose="020B0400000000000000" pitchFamily="50" charset="-128"/>
              </a:rPr>
              <a:t>週（</a:t>
            </a:r>
            <a:r>
              <a:rPr kumimoji="1" lang="en-US" altLang="ja-JP" dirty="0">
                <a:latin typeface="BIZ UDPゴシック" panose="020B0400000000000000" pitchFamily="50" charset="-128"/>
                <a:ea typeface="BIZ UDPゴシック" panose="020B0400000000000000" pitchFamily="50" charset="-128"/>
              </a:rPr>
              <a:t>28</a:t>
            </a:r>
            <a:r>
              <a:rPr kumimoji="1" lang="ja-JP" altLang="en-US" dirty="0">
                <a:latin typeface="BIZ UDPゴシック" panose="020B0400000000000000" pitchFamily="50" charset="-128"/>
                <a:ea typeface="BIZ UDPゴシック" panose="020B0400000000000000" pitchFamily="50" charset="-128"/>
              </a:rPr>
              <a:t>週～</a:t>
            </a:r>
            <a:r>
              <a:rPr kumimoji="1" lang="en-US" altLang="ja-JP" dirty="0">
                <a:latin typeface="BIZ UDPゴシック" panose="020B0400000000000000" pitchFamily="50" charset="-128"/>
                <a:ea typeface="BIZ UDPゴシック" panose="020B0400000000000000" pitchFamily="50" charset="-128"/>
              </a:rPr>
              <a:t>36</a:t>
            </a:r>
            <a:r>
              <a:rPr kumimoji="1" lang="ja-JP" altLang="en-US" dirty="0">
                <a:latin typeface="BIZ UDPゴシック" panose="020B0400000000000000" pitchFamily="50" charset="-128"/>
                <a:ea typeface="BIZ UDPゴシック" panose="020B0400000000000000" pitchFamily="50" charset="-128"/>
              </a:rPr>
              <a:t>週の接種が望ましい）</a:t>
            </a:r>
            <a:br>
              <a:rPr kumimoji="1" lang="en-US" altLang="ja-JP" dirty="0">
                <a:latin typeface="BIZ UDPゴシック" panose="020B0400000000000000" pitchFamily="50" charset="-128"/>
                <a:ea typeface="BIZ UDPゴシック" panose="020B0400000000000000" pitchFamily="50" charset="-128"/>
              </a:rPr>
            </a:br>
            <a:r>
              <a:rPr kumimoji="1" lang="ja-JP" altLang="en-US" dirty="0">
                <a:latin typeface="BIZ UDPゴシック" panose="020B0400000000000000" pitchFamily="50" charset="-128"/>
                <a:ea typeface="BIZ UDPゴシック" panose="020B0400000000000000" pitchFamily="50" charset="-128"/>
              </a:rPr>
              <a:t>の妊婦に筋注で用い、新生児及び</a:t>
            </a:r>
            <a:br>
              <a:rPr kumimoji="1" lang="en-US" altLang="ja-JP" dirty="0">
                <a:latin typeface="BIZ UDPゴシック" panose="020B0400000000000000" pitchFamily="50" charset="-128"/>
                <a:ea typeface="BIZ UDPゴシック" panose="020B0400000000000000" pitchFamily="50" charset="-128"/>
              </a:rPr>
            </a:br>
            <a:r>
              <a:rPr kumimoji="1" lang="ja-JP" altLang="en-US" dirty="0">
                <a:latin typeface="BIZ UDPゴシック" panose="020B0400000000000000" pitchFamily="50" charset="-128"/>
                <a:ea typeface="BIZ UDPゴシック" panose="020B0400000000000000" pitchFamily="50" charset="-128"/>
              </a:rPr>
              <a:t>乳児の</a:t>
            </a:r>
            <a:r>
              <a:rPr kumimoji="1" lang="en-US" altLang="ja-JP" dirty="0">
                <a:latin typeface="BIZ UDPゴシック" panose="020B0400000000000000" pitchFamily="50" charset="-128"/>
                <a:ea typeface="BIZ UDPゴシック" panose="020B0400000000000000" pitchFamily="50" charset="-128"/>
              </a:rPr>
              <a:t>RSV</a:t>
            </a:r>
            <a:r>
              <a:rPr kumimoji="1" lang="ja-JP" altLang="en-US" dirty="0">
                <a:latin typeface="BIZ UDPゴシック" panose="020B0400000000000000" pitchFamily="50" charset="-128"/>
                <a:ea typeface="BIZ UDPゴシック" panose="020B0400000000000000" pitchFamily="50" charset="-128"/>
              </a:rPr>
              <a:t>下気道疾患を予防</a:t>
            </a:r>
          </a:p>
          <a:p>
            <a:pPr>
              <a:buFont typeface="Wingdings" panose="05000000000000000000" pitchFamily="2" charset="2"/>
              <a:buChar char="l"/>
            </a:pPr>
            <a:r>
              <a:rPr kumimoji="1" lang="ja-JP" altLang="en-US" dirty="0">
                <a:latin typeface="BIZ UDPゴシック" panose="020B0400000000000000" pitchFamily="50" charset="-128"/>
                <a:ea typeface="BIZ UDPゴシック" panose="020B0400000000000000" pitchFamily="50" charset="-128"/>
              </a:rPr>
              <a:t>他のワクチンとの同時接種は可能</a:t>
            </a:r>
          </a:p>
          <a:p>
            <a:pPr>
              <a:buFont typeface="Wingdings" panose="05000000000000000000" pitchFamily="2" charset="2"/>
              <a:buChar char="l"/>
            </a:pPr>
            <a:endParaRPr kumimoji="1" lang="ja-JP" altLang="en-US" dirty="0">
              <a:latin typeface="BIZ UDPゴシック" panose="020B0400000000000000" pitchFamily="50" charset="-128"/>
              <a:ea typeface="BIZ UDPゴシック" panose="020B0400000000000000" pitchFamily="50" charset="-128"/>
            </a:endParaRPr>
          </a:p>
        </p:txBody>
      </p:sp>
      <p:sp>
        <p:nvSpPr>
          <p:cNvPr id="4" name="Titre 8">
            <a:extLst>
              <a:ext uri="{FF2B5EF4-FFF2-40B4-BE49-F238E27FC236}">
                <a16:creationId xmlns:a16="http://schemas.microsoft.com/office/drawing/2014/main" id="{CA6C5D44-C66C-347C-F2C5-00678C2FEB6B}"/>
              </a:ext>
            </a:extLst>
          </p:cNvPr>
          <p:cNvSpPr txBox="1">
            <a:spLocks/>
          </p:cNvSpPr>
          <p:nvPr/>
        </p:nvSpPr>
        <p:spPr>
          <a:xfrm>
            <a:off x="309960" y="-1237708"/>
            <a:ext cx="12241360" cy="696933"/>
          </a:xfrm>
          <a:prstGeom prst="rect">
            <a:avLst/>
          </a:prstGeom>
        </p:spPr>
        <p:txBody>
          <a:bodyPr>
            <a:noAutofit/>
          </a:bodyPr>
          <a:lstStyle>
            <a:lvl1pPr algn="l" defTabSz="914400" rtl="0" eaLnBrk="1" latinLnBrk="0" hangingPunct="1">
              <a:spcBef>
                <a:spcPct val="0"/>
              </a:spcBef>
              <a:buNone/>
              <a:defRPr kumimoji="1" sz="3200" b="1" kern="1200" baseline="0">
                <a:solidFill>
                  <a:schemeClr val="tx1"/>
                </a:solidFill>
                <a:latin typeface="Arial" pitchFamily="34" charset="0"/>
                <a:ea typeface="ＭＳ Ｐゴシック" pitchFamily="50" charset="-128"/>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ja-JP" sz="3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RS</a:t>
            </a:r>
            <a:r>
              <a:rPr kumimoji="1" lang="ja-JP" altLang="en-US" sz="36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j-cs"/>
              </a:rPr>
              <a:t>ウイルスワクチン</a:t>
            </a:r>
          </a:p>
        </p:txBody>
      </p:sp>
      <p:sp>
        <p:nvSpPr>
          <p:cNvPr id="10" name="四角形: 角を丸くする 9">
            <a:extLst>
              <a:ext uri="{FF2B5EF4-FFF2-40B4-BE49-F238E27FC236}">
                <a16:creationId xmlns:a16="http://schemas.microsoft.com/office/drawing/2014/main" id="{45AE4D4E-EA71-B586-B38D-BC6428162BDB}"/>
              </a:ext>
            </a:extLst>
          </p:cNvPr>
          <p:cNvSpPr/>
          <p:nvPr/>
        </p:nvSpPr>
        <p:spPr>
          <a:xfrm>
            <a:off x="609600" y="1240145"/>
            <a:ext cx="10930467" cy="655986"/>
          </a:xfrm>
          <a:prstGeom prst="roundRect">
            <a:avLst>
              <a:gd name="adj" fmla="val 50000"/>
            </a:avLst>
          </a:prstGeom>
          <a:solidFill>
            <a:srgbClr val="78C3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1" name="Content Placeholder 2">
            <a:extLst>
              <a:ext uri="{FF2B5EF4-FFF2-40B4-BE49-F238E27FC236}">
                <a16:creationId xmlns:a16="http://schemas.microsoft.com/office/drawing/2014/main" id="{BFA35C22-614E-7461-6913-07131C0360CA}"/>
              </a:ext>
            </a:extLst>
          </p:cNvPr>
          <p:cNvSpPr txBox="1">
            <a:spLocks/>
          </p:cNvSpPr>
          <p:nvPr/>
        </p:nvSpPr>
        <p:spPr>
          <a:xfrm>
            <a:off x="937010" y="1282347"/>
            <a:ext cx="6746438" cy="492443"/>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
                <a:prstClr val="black"/>
              </a:buClr>
              <a:buSzTx/>
              <a:buFont typeface="Arial" panose="020B0604020202020204" pitchFamily="34" charset="0"/>
              <a:buNone/>
              <a:tabLst/>
              <a:defRPr/>
            </a:pPr>
            <a:r>
              <a:rPr kumimoji="0" lang="en-US" altLang="ja-JP" sz="32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RSV</a:t>
            </a:r>
            <a:r>
              <a:rPr kumimoji="0" lang="ja-JP" altLang="en-US" sz="32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ワクチン </a:t>
            </a:r>
            <a:r>
              <a:rPr kumimoji="0" lang="en-US" altLang="ja-JP" sz="32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a:t>
            </a:r>
            <a:r>
              <a:rPr kumimoji="0" lang="ja-JP" altLang="en-US" sz="32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アブリスボ</a:t>
            </a:r>
            <a:r>
              <a:rPr kumimoji="0" lang="en-US" altLang="ja-JP" sz="3200" b="1" i="0" u="none" strike="noStrike" kern="1200" cap="none" spc="0" normalizeH="0" baseline="3000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a:t>
            </a:r>
            <a:r>
              <a:rPr kumimoji="0" lang="en-US" altLang="ja-JP" sz="32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Arial" panose="020B0604020202020204" pitchFamily="34" charset="0"/>
              </a:rPr>
              <a:t>)</a:t>
            </a:r>
          </a:p>
        </p:txBody>
      </p:sp>
      <p:grpSp>
        <p:nvGrpSpPr>
          <p:cNvPr id="14" name="グループ化 13">
            <a:extLst>
              <a:ext uri="{FF2B5EF4-FFF2-40B4-BE49-F238E27FC236}">
                <a16:creationId xmlns:a16="http://schemas.microsoft.com/office/drawing/2014/main" id="{2EC02F38-80B6-DA24-21C3-A5C68F1B89A9}"/>
              </a:ext>
            </a:extLst>
          </p:cNvPr>
          <p:cNvGrpSpPr/>
          <p:nvPr/>
        </p:nvGrpSpPr>
        <p:grpSpPr>
          <a:xfrm>
            <a:off x="8424936" y="3291621"/>
            <a:ext cx="2988131" cy="3398619"/>
            <a:chOff x="8627260" y="3044696"/>
            <a:chExt cx="3157464" cy="3591214"/>
          </a:xfrm>
        </p:grpSpPr>
        <p:sp>
          <p:nvSpPr>
            <p:cNvPr id="13" name="楕円 12">
              <a:extLst>
                <a:ext uri="{FF2B5EF4-FFF2-40B4-BE49-F238E27FC236}">
                  <a16:creationId xmlns:a16="http://schemas.microsoft.com/office/drawing/2014/main" id="{426A38FA-027B-DA0D-970B-C0C1A97BC1DB}"/>
                </a:ext>
              </a:extLst>
            </p:cNvPr>
            <p:cNvSpPr/>
            <p:nvPr/>
          </p:nvSpPr>
          <p:spPr>
            <a:xfrm>
              <a:off x="8627260" y="3246428"/>
              <a:ext cx="3157464" cy="3157464"/>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pic>
          <p:nvPicPr>
            <p:cNvPr id="12" name="図 11" descr="おもちゃ, 人形, 挿絵 が含まれている画像&#10;&#10;AI によって生成されたコンテンツは間違っている可能性があります。">
              <a:extLst>
                <a:ext uri="{FF2B5EF4-FFF2-40B4-BE49-F238E27FC236}">
                  <a16:creationId xmlns:a16="http://schemas.microsoft.com/office/drawing/2014/main" id="{E68BB93E-483A-6589-766B-7E7C3D58EE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8261" y="3044696"/>
              <a:ext cx="2876108" cy="3591214"/>
            </a:xfrm>
            <a:prstGeom prst="rect">
              <a:avLst/>
            </a:prstGeom>
          </p:spPr>
        </p:pic>
      </p:grpSp>
      <p:cxnSp>
        <p:nvCxnSpPr>
          <p:cNvPr id="2" name="直線コネクタ 1">
            <a:extLst>
              <a:ext uri="{FF2B5EF4-FFF2-40B4-BE49-F238E27FC236}">
                <a16:creationId xmlns:a16="http://schemas.microsoft.com/office/drawing/2014/main" id="{84C5AB08-4540-7BED-FED7-8E464ECD5BD6}"/>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2B677346-7A39-BE61-FE43-9B67F4D5DCB4}"/>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RS</a:t>
            </a:r>
            <a:r>
              <a:rPr lang="ja-JP" altLang="en-US" sz="3600" dirty="0">
                <a:latin typeface="BIZ UDPゴシック" panose="020B0400000000000000" pitchFamily="50" charset="-128"/>
                <a:ea typeface="BIZ UDPゴシック" panose="020B0400000000000000" pitchFamily="50" charset="-128"/>
              </a:rPr>
              <a:t>ウイルスワクチン</a:t>
            </a:r>
          </a:p>
        </p:txBody>
      </p:sp>
      <p:pic>
        <p:nvPicPr>
          <p:cNvPr id="7" name="オーディオ 6">
            <a:hlinkClick r:id="" action="ppaction://media"/>
            <a:extLst>
              <a:ext uri="{FF2B5EF4-FFF2-40B4-BE49-F238E27FC236}">
                <a16:creationId xmlns:a16="http://schemas.microsoft.com/office/drawing/2014/main" id="{7CF22A33-86AB-4B3E-AC77-5195DA26D69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521981680"/>
      </p:ext>
    </p:extLst>
  </p:cSld>
  <p:clrMapOvr>
    <a:masterClrMapping/>
  </p:clrMapOvr>
  <mc:AlternateContent xmlns:mc="http://schemas.openxmlformats.org/markup-compatibility/2006" xmlns:p14="http://schemas.microsoft.com/office/powerpoint/2010/main">
    <mc:Choice Requires="p14">
      <p:transition spd="slow" p14:dur="2000" advTm="37129"/>
    </mc:Choice>
    <mc:Fallback xmlns="">
      <p:transition spd="slow" advTm="37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7"/>
                </p:tgtEl>
              </p:cMediaNode>
            </p:audio>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1" name="図 1">
            <a:extLst>
              <a:ext uri="{FF2B5EF4-FFF2-40B4-BE49-F238E27FC236}">
                <a16:creationId xmlns:a16="http://schemas.microsoft.com/office/drawing/2014/main" id="{03607CA5-916D-455D-B301-6FB6FC6B4D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88" t="3578" r="2468"/>
          <a:stretch/>
        </p:blipFill>
        <p:spPr bwMode="auto">
          <a:xfrm>
            <a:off x="1154886" y="627833"/>
            <a:ext cx="9882227" cy="4680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F5BF201C-D092-C16C-6283-F50C28E6BC2F}"/>
              </a:ext>
            </a:extLst>
          </p:cNvPr>
          <p:cNvSpPr/>
          <p:nvPr/>
        </p:nvSpPr>
        <p:spPr>
          <a:xfrm>
            <a:off x="1487488" y="5401483"/>
            <a:ext cx="9505056" cy="1016249"/>
          </a:xfrm>
          <a:prstGeom prst="rect">
            <a:avLst/>
          </a:prstGeom>
          <a:solidFill>
            <a:srgbClr val="FFFFCC"/>
          </a:solidFill>
          <a:ln w="50800" cmpd="thinThick">
            <a:solidFill>
              <a:srgbClr val="78C3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427010" name="コンテンツ プレースホルダー 2">
            <a:extLst>
              <a:ext uri="{FF2B5EF4-FFF2-40B4-BE49-F238E27FC236}">
                <a16:creationId xmlns:a16="http://schemas.microsoft.com/office/drawing/2014/main" id="{2501C30E-E883-48E4-828A-60A438D53536}"/>
              </a:ext>
            </a:extLst>
          </p:cNvPr>
          <p:cNvSpPr>
            <a:spLocks noGrp="1" noChangeArrowheads="1"/>
          </p:cNvSpPr>
          <p:nvPr>
            <p:ph idx="4294967295"/>
          </p:nvPr>
        </p:nvSpPr>
        <p:spPr>
          <a:xfrm>
            <a:off x="1243826" y="5409699"/>
            <a:ext cx="9793287" cy="863600"/>
          </a:xfrm>
          <a:prstGeom prst="rect">
            <a:avLst/>
          </a:prstGeom>
        </p:spPr>
        <p:txBody>
          <a:bodyPr>
            <a:noAutofit/>
          </a:bodyPr>
          <a:lstStyle/>
          <a:p>
            <a:pPr marL="0" indent="0" algn="ctr">
              <a:buFontTx/>
              <a:buNone/>
            </a:pPr>
            <a:r>
              <a:rPr lang="en-US" altLang="ja-JP" sz="2400" b="1" dirty="0">
                <a:solidFill>
                  <a:srgbClr val="78C397"/>
                </a:solidFill>
                <a:latin typeface="BIZ UDPゴシック" panose="020B0400000000000000" pitchFamily="50" charset="-128"/>
                <a:ea typeface="BIZ UDPゴシック" panose="020B0400000000000000" pitchFamily="50" charset="-128"/>
              </a:rPr>
              <a:t>2023</a:t>
            </a:r>
            <a:r>
              <a:rPr lang="ja-JP" altLang="en-US" sz="2400" b="1" dirty="0">
                <a:solidFill>
                  <a:srgbClr val="78C397"/>
                </a:solidFill>
                <a:latin typeface="BIZ UDPゴシック" panose="020B0400000000000000" pitchFamily="50" charset="-128"/>
                <a:ea typeface="BIZ UDPゴシック" panose="020B0400000000000000" pitchFamily="50" charset="-128"/>
              </a:rPr>
              <a:t>年</a:t>
            </a:r>
            <a:r>
              <a:rPr lang="en-US" altLang="ja-JP" sz="2400" b="1" dirty="0">
                <a:solidFill>
                  <a:srgbClr val="78C397"/>
                </a:solidFill>
                <a:latin typeface="BIZ UDPゴシック" panose="020B0400000000000000" pitchFamily="50" charset="-128"/>
                <a:ea typeface="BIZ UDPゴシック" panose="020B0400000000000000" pitchFamily="50" charset="-128"/>
              </a:rPr>
              <a:t>4</a:t>
            </a:r>
            <a:r>
              <a:rPr lang="ja-JP" altLang="en-US" sz="2400" b="1" dirty="0">
                <a:solidFill>
                  <a:srgbClr val="78C397"/>
                </a:solidFill>
                <a:latin typeface="BIZ UDPゴシック" panose="020B0400000000000000" pitchFamily="50" charset="-128"/>
                <a:ea typeface="BIZ UDPゴシック" panose="020B0400000000000000" pitchFamily="50" charset="-128"/>
              </a:rPr>
              <a:t>月 </a:t>
            </a:r>
            <a:r>
              <a:rPr lang="en-US" altLang="ja-JP" sz="2400" b="1" dirty="0">
                <a:solidFill>
                  <a:srgbClr val="78C397"/>
                </a:solidFill>
                <a:latin typeface="BIZ UDPゴシック" panose="020B0400000000000000" pitchFamily="50" charset="-128"/>
                <a:ea typeface="BIZ UDPゴシック" panose="020B0400000000000000" pitchFamily="50" charset="-128"/>
              </a:rPr>
              <a:t>RSV</a:t>
            </a:r>
            <a:r>
              <a:rPr lang="ja-JP" altLang="en-US" sz="2400" b="1" dirty="0">
                <a:solidFill>
                  <a:srgbClr val="78C397"/>
                </a:solidFill>
                <a:latin typeface="BIZ UDPゴシック" panose="020B0400000000000000" pitchFamily="50" charset="-128"/>
                <a:ea typeface="BIZ UDPゴシック" panose="020B0400000000000000" pitchFamily="50" charset="-128"/>
              </a:rPr>
              <a:t>妊婦ワクチンの第</a:t>
            </a:r>
            <a:r>
              <a:rPr lang="en-US" altLang="ja-JP" sz="2400" b="1" dirty="0">
                <a:solidFill>
                  <a:srgbClr val="78C397"/>
                </a:solidFill>
                <a:latin typeface="BIZ UDPゴシック" panose="020B0400000000000000" pitchFamily="50" charset="-128"/>
                <a:ea typeface="BIZ UDPゴシック" panose="020B0400000000000000" pitchFamily="50" charset="-128"/>
              </a:rPr>
              <a:t>III</a:t>
            </a:r>
            <a:r>
              <a:rPr lang="ja-JP" altLang="en-US" sz="2400" b="1" dirty="0">
                <a:solidFill>
                  <a:srgbClr val="78C397"/>
                </a:solidFill>
                <a:latin typeface="BIZ UDPゴシック" panose="020B0400000000000000" pitchFamily="50" charset="-128"/>
                <a:ea typeface="BIZ UDPゴシック" panose="020B0400000000000000" pitchFamily="50" charset="-128"/>
              </a:rPr>
              <a:t>相臨床試験の結果が報告</a:t>
            </a:r>
            <a:endParaRPr lang="en-US" altLang="ja-JP" sz="2400" b="1" dirty="0">
              <a:solidFill>
                <a:srgbClr val="78C397"/>
              </a:solidFill>
              <a:latin typeface="BIZ UDPゴシック" panose="020B0400000000000000" pitchFamily="50" charset="-128"/>
              <a:ea typeface="BIZ UDPゴシック" panose="020B0400000000000000" pitchFamily="50" charset="-128"/>
            </a:endParaRPr>
          </a:p>
          <a:p>
            <a:pPr marL="0" indent="0" algn="ctr">
              <a:buFontTx/>
              <a:buNone/>
            </a:pPr>
            <a:r>
              <a:rPr lang="ja-JP" altLang="en-US" sz="2400" b="1" dirty="0">
                <a:solidFill>
                  <a:srgbClr val="78C397"/>
                </a:solidFill>
                <a:latin typeface="BIZ UDPゴシック" panose="020B0400000000000000" pitchFamily="50" charset="-128"/>
                <a:ea typeface="BIZ UDPゴシック" panose="020B0400000000000000" pitchFamily="50" charset="-128"/>
              </a:rPr>
              <a:t>組換え</a:t>
            </a:r>
            <a:r>
              <a:rPr lang="en-US" altLang="ja-JP" sz="2400" b="1" dirty="0">
                <a:solidFill>
                  <a:srgbClr val="78C397"/>
                </a:solidFill>
                <a:latin typeface="BIZ UDPゴシック" panose="020B0400000000000000" pitchFamily="50" charset="-128"/>
                <a:ea typeface="BIZ UDPゴシック" panose="020B0400000000000000" pitchFamily="50" charset="-128"/>
              </a:rPr>
              <a:t>2</a:t>
            </a:r>
            <a:r>
              <a:rPr lang="ja-JP" altLang="en-US" sz="2400" b="1" dirty="0">
                <a:solidFill>
                  <a:srgbClr val="78C397"/>
                </a:solidFill>
                <a:latin typeface="BIZ UDPゴシック" panose="020B0400000000000000" pitchFamily="50" charset="-128"/>
                <a:ea typeface="BIZ UDPゴシック" panose="020B0400000000000000" pitchFamily="50" charset="-128"/>
              </a:rPr>
              <a:t>価融合前</a:t>
            </a:r>
            <a:r>
              <a:rPr lang="en-US" altLang="ja-JP" sz="2400" b="1" dirty="0">
                <a:solidFill>
                  <a:srgbClr val="78C397"/>
                </a:solidFill>
                <a:latin typeface="BIZ UDPゴシック" panose="020B0400000000000000" pitchFamily="50" charset="-128"/>
                <a:ea typeface="BIZ UDPゴシック" panose="020B0400000000000000" pitchFamily="50" charset="-128"/>
              </a:rPr>
              <a:t>F</a:t>
            </a:r>
            <a:r>
              <a:rPr lang="ja-JP" altLang="en-US" sz="2400" b="1" dirty="0">
                <a:solidFill>
                  <a:srgbClr val="78C397"/>
                </a:solidFill>
                <a:latin typeface="BIZ UDPゴシック" panose="020B0400000000000000" pitchFamily="50" charset="-128"/>
                <a:ea typeface="BIZ UDPゴシック" panose="020B0400000000000000" pitchFamily="50" charset="-128"/>
              </a:rPr>
              <a:t>タンパク質抗原含有</a:t>
            </a:r>
            <a:r>
              <a:rPr lang="en-US" altLang="ja-JP" sz="2400" b="1" dirty="0">
                <a:solidFill>
                  <a:srgbClr val="78C397"/>
                </a:solidFill>
                <a:latin typeface="BIZ UDPゴシック" panose="020B0400000000000000" pitchFamily="50" charset="-128"/>
                <a:ea typeface="BIZ UDPゴシック" panose="020B0400000000000000" pitchFamily="50" charset="-128"/>
              </a:rPr>
              <a:t>RSV</a:t>
            </a:r>
            <a:r>
              <a:rPr lang="ja-JP" altLang="en-US" sz="2400" b="1" dirty="0">
                <a:solidFill>
                  <a:srgbClr val="78C397"/>
                </a:solidFill>
                <a:latin typeface="BIZ UDPゴシック" panose="020B0400000000000000" pitchFamily="50" charset="-128"/>
                <a:ea typeface="BIZ UDPゴシック" panose="020B0400000000000000" pitchFamily="50" charset="-128"/>
              </a:rPr>
              <a:t>ワクチン</a:t>
            </a:r>
          </a:p>
        </p:txBody>
      </p:sp>
      <p:pic>
        <p:nvPicPr>
          <p:cNvPr id="2" name="オーディオ 1">
            <a:hlinkClick r:id="" action="ppaction://media"/>
            <a:extLst>
              <a:ext uri="{FF2B5EF4-FFF2-40B4-BE49-F238E27FC236}">
                <a16:creationId xmlns:a16="http://schemas.microsoft.com/office/drawing/2014/main" id="{1C6D01EC-DB5E-47F2-850D-93088C6BB1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198"/>
    </mc:Choice>
    <mc:Fallback xmlns="">
      <p:transition spd="slow" advTm="18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楕円 13">
            <a:extLst>
              <a:ext uri="{FF2B5EF4-FFF2-40B4-BE49-F238E27FC236}">
                <a16:creationId xmlns:a16="http://schemas.microsoft.com/office/drawing/2014/main" id="{362D0960-A199-8B4C-F6DD-401A3E7AF8A3}"/>
              </a:ext>
            </a:extLst>
          </p:cNvPr>
          <p:cNvSpPr/>
          <p:nvPr/>
        </p:nvSpPr>
        <p:spPr>
          <a:xfrm>
            <a:off x="6240696" y="1069794"/>
            <a:ext cx="3138673" cy="1591200"/>
          </a:xfrm>
          <a:prstGeom prst="ellipse">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2" name="楕円 11">
            <a:extLst>
              <a:ext uri="{FF2B5EF4-FFF2-40B4-BE49-F238E27FC236}">
                <a16:creationId xmlns:a16="http://schemas.microsoft.com/office/drawing/2014/main" id="{42CCF99C-8469-9B40-701F-24E987C37476}"/>
              </a:ext>
            </a:extLst>
          </p:cNvPr>
          <p:cNvSpPr/>
          <p:nvPr/>
        </p:nvSpPr>
        <p:spPr>
          <a:xfrm>
            <a:off x="3082630" y="1069794"/>
            <a:ext cx="3138673" cy="1591200"/>
          </a:xfrm>
          <a:prstGeom prst="ellipse">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429061" name="テキスト ボックス 6">
            <a:extLst>
              <a:ext uri="{FF2B5EF4-FFF2-40B4-BE49-F238E27FC236}">
                <a16:creationId xmlns:a16="http://schemas.microsoft.com/office/drawing/2014/main" id="{F3AED4BA-E3EB-413F-851A-7A561A40DBF8}"/>
              </a:ext>
            </a:extLst>
          </p:cNvPr>
          <p:cNvSpPr txBox="1">
            <a:spLocks noChangeArrowheads="1"/>
          </p:cNvSpPr>
          <p:nvPr/>
        </p:nvSpPr>
        <p:spPr bwMode="auto">
          <a:xfrm>
            <a:off x="3179335" y="1296781"/>
            <a:ext cx="30613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ワクチン群 </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（妊婦</a:t>
            </a:r>
            <a:r>
              <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3,682</a:t>
            </a: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人</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⇒新生児</a:t>
            </a:r>
            <a:r>
              <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3,570</a:t>
            </a: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人）</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429062" name="テキスト ボックス 7">
            <a:extLst>
              <a:ext uri="{FF2B5EF4-FFF2-40B4-BE49-F238E27FC236}">
                <a16:creationId xmlns:a16="http://schemas.microsoft.com/office/drawing/2014/main" id="{C8209731-B6BE-4930-B610-B41F474F6F42}"/>
              </a:ext>
            </a:extLst>
          </p:cNvPr>
          <p:cNvSpPr txBox="1">
            <a:spLocks noChangeArrowheads="1"/>
          </p:cNvSpPr>
          <p:nvPr/>
        </p:nvSpPr>
        <p:spPr bwMode="auto">
          <a:xfrm>
            <a:off x="6558972" y="1296781"/>
            <a:ext cx="250772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プラセボ群 </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（妊婦</a:t>
            </a:r>
            <a:r>
              <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3,676</a:t>
            </a: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人</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⇒新生児</a:t>
            </a:r>
            <a:r>
              <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3,558</a:t>
            </a:r>
            <a:r>
              <a:rPr kumimoji="1" lang="ja-JP" altLang="en-US"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人）</a:t>
            </a:r>
            <a:endParaRPr kumimoji="1" lang="en-US" altLang="ja-JP" sz="20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429063" name="テキスト ボックス 8">
            <a:extLst>
              <a:ext uri="{FF2B5EF4-FFF2-40B4-BE49-F238E27FC236}">
                <a16:creationId xmlns:a16="http://schemas.microsoft.com/office/drawing/2014/main" id="{627155F9-4C57-473D-A0C1-FA83709D1D8F}"/>
              </a:ext>
            </a:extLst>
          </p:cNvPr>
          <p:cNvSpPr txBox="1">
            <a:spLocks noChangeArrowheads="1"/>
          </p:cNvSpPr>
          <p:nvPr/>
        </p:nvSpPr>
        <p:spPr bwMode="auto">
          <a:xfrm>
            <a:off x="5469598" y="1490975"/>
            <a:ext cx="172056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4000" b="0" i="0" u="none" strike="noStrike" kern="1200" cap="none" spc="0" normalizeH="0" baseline="0" noProof="0" dirty="0">
                <a:ln>
                  <a:noFill/>
                </a:ln>
                <a:solidFill>
                  <a:prstClr val="black">
                    <a:lumMod val="65000"/>
                    <a:lumOff val="35000"/>
                  </a:prstClr>
                </a:solidFill>
                <a:effectLst/>
                <a:uLnTx/>
                <a:uFillTx/>
                <a:latin typeface="BIZ UDPゴシック" panose="020B0400000000000000" pitchFamily="50" charset="-128"/>
                <a:ea typeface="BIZ UDPゴシック" panose="020B0400000000000000" pitchFamily="50" charset="-128"/>
                <a:cs typeface="Tahoma" panose="020B0604030504040204" pitchFamily="34" charset="0"/>
              </a:rPr>
              <a:t>vs</a:t>
            </a:r>
          </a:p>
        </p:txBody>
      </p:sp>
      <p:graphicFrame>
        <p:nvGraphicFramePr>
          <p:cNvPr id="2" name="表 1">
            <a:extLst>
              <a:ext uri="{FF2B5EF4-FFF2-40B4-BE49-F238E27FC236}">
                <a16:creationId xmlns:a16="http://schemas.microsoft.com/office/drawing/2014/main" id="{A94B770A-B755-48F3-A9EC-F0B8318CA1A8}"/>
              </a:ext>
            </a:extLst>
          </p:cNvPr>
          <p:cNvGraphicFramePr>
            <a:graphicFrameLocks noGrp="1"/>
          </p:cNvGraphicFramePr>
          <p:nvPr>
            <p:extLst>
              <p:ext uri="{D42A27DB-BD31-4B8C-83A1-F6EECF244321}">
                <p14:modId xmlns:p14="http://schemas.microsoft.com/office/powerpoint/2010/main" val="1248016388"/>
              </p:ext>
            </p:extLst>
          </p:nvPr>
        </p:nvGraphicFramePr>
        <p:xfrm>
          <a:off x="797328" y="2362263"/>
          <a:ext cx="10369152" cy="3325978"/>
        </p:xfrm>
        <a:graphic>
          <a:graphicData uri="http://schemas.openxmlformats.org/drawingml/2006/table">
            <a:tbl>
              <a:tblPr firstRow="1" bandRow="1">
                <a:tableStyleId>{21E4AEA4-8DFA-4A89-87EB-49C32662AFE0}</a:tableStyleId>
              </a:tblPr>
              <a:tblGrid>
                <a:gridCol w="3174780">
                  <a:extLst>
                    <a:ext uri="{9D8B030D-6E8A-4147-A177-3AD203B41FA5}">
                      <a16:colId xmlns:a16="http://schemas.microsoft.com/office/drawing/2014/main" val="2142523196"/>
                    </a:ext>
                  </a:extLst>
                </a:gridCol>
                <a:gridCol w="2267908">
                  <a:extLst>
                    <a:ext uri="{9D8B030D-6E8A-4147-A177-3AD203B41FA5}">
                      <a16:colId xmlns:a16="http://schemas.microsoft.com/office/drawing/2014/main" val="1864910679"/>
                    </a:ext>
                  </a:extLst>
                </a:gridCol>
                <a:gridCol w="2190159">
                  <a:extLst>
                    <a:ext uri="{9D8B030D-6E8A-4147-A177-3AD203B41FA5}">
                      <a16:colId xmlns:a16="http://schemas.microsoft.com/office/drawing/2014/main" val="495250406"/>
                    </a:ext>
                  </a:extLst>
                </a:gridCol>
                <a:gridCol w="2736305">
                  <a:extLst>
                    <a:ext uri="{9D8B030D-6E8A-4147-A177-3AD203B41FA5}">
                      <a16:colId xmlns:a16="http://schemas.microsoft.com/office/drawing/2014/main" val="3319893123"/>
                    </a:ext>
                  </a:extLst>
                </a:gridCol>
              </a:tblGrid>
              <a:tr h="395430">
                <a:tc>
                  <a:txBody>
                    <a:bodyPr/>
                    <a:lstStyle/>
                    <a:p>
                      <a:endParaRPr kumimoji="1" lang="ja-JP" altLang="en-US" sz="1800" dirty="0">
                        <a:latin typeface="BIZ UDPゴシック" panose="020B0400000000000000" pitchFamily="50" charset="-128"/>
                        <a:ea typeface="BIZ UDPゴシック" panose="020B0400000000000000" pitchFamily="50" charset="-128"/>
                      </a:endParaRPr>
                    </a:p>
                  </a:txBody>
                  <a:tcPr marL="91442" marR="91442" marT="45682" marB="45682" anchor="ctr">
                    <a:solidFill>
                      <a:srgbClr val="F09089"/>
                    </a:solidFill>
                  </a:tcPr>
                </a:tc>
                <a:tc>
                  <a:txBody>
                    <a:bodyPr/>
                    <a:lstStyle/>
                    <a:p>
                      <a:pPr algn="ctr"/>
                      <a:r>
                        <a:rPr kumimoji="1" lang="ja-JP" altLang="en-US" sz="1800" dirty="0">
                          <a:latin typeface="BIZ UDPゴシック" panose="020B0400000000000000" pitchFamily="50" charset="-128"/>
                          <a:ea typeface="BIZ UDPゴシック" panose="020B0400000000000000" pitchFamily="50" charset="-128"/>
                        </a:rPr>
                        <a:t>ワクチン群</a:t>
                      </a:r>
                    </a:p>
                  </a:txBody>
                  <a:tcPr marL="91442" marR="91442" marT="45682" marB="45682" anchor="ctr">
                    <a:solidFill>
                      <a:srgbClr val="F09089"/>
                    </a:solidFill>
                  </a:tcPr>
                </a:tc>
                <a:tc>
                  <a:txBody>
                    <a:bodyPr/>
                    <a:lstStyle/>
                    <a:p>
                      <a:pPr algn="ctr"/>
                      <a:r>
                        <a:rPr kumimoji="1" lang="ja-JP" altLang="en-US" sz="1800" dirty="0">
                          <a:latin typeface="BIZ UDPゴシック" panose="020B0400000000000000" pitchFamily="50" charset="-128"/>
                          <a:ea typeface="BIZ UDPゴシック" panose="020B0400000000000000" pitchFamily="50" charset="-128"/>
                        </a:rPr>
                        <a:t>プラセボ群</a:t>
                      </a:r>
                    </a:p>
                  </a:txBody>
                  <a:tcPr marL="91442" marR="91442" marT="45682" marB="45682" anchor="ctr">
                    <a:solidFill>
                      <a:srgbClr val="F09089"/>
                    </a:solidFill>
                  </a:tcPr>
                </a:tc>
                <a:tc>
                  <a:txBody>
                    <a:bodyPr/>
                    <a:lstStyle/>
                    <a:p>
                      <a:pPr algn="ctr"/>
                      <a:r>
                        <a:rPr kumimoji="1" lang="ja-JP" altLang="en-US" sz="1800" dirty="0">
                          <a:latin typeface="BIZ UDPゴシック" panose="020B0400000000000000" pitchFamily="50" charset="-128"/>
                          <a:ea typeface="BIZ UDPゴシック" panose="020B0400000000000000" pitchFamily="50" charset="-128"/>
                        </a:rPr>
                        <a:t>ワクチン有効率</a:t>
                      </a:r>
                      <a:r>
                        <a:rPr kumimoji="1" lang="ja-JP" altLang="en-US" sz="1800" baseline="30000" dirty="0">
                          <a:latin typeface="BIZ UDPゴシック" panose="020B0400000000000000" pitchFamily="50" charset="-128"/>
                          <a:ea typeface="BIZ UDPゴシック" panose="020B0400000000000000" pitchFamily="50" charset="-128"/>
                        </a:rPr>
                        <a:t>＊</a:t>
                      </a:r>
                    </a:p>
                  </a:txBody>
                  <a:tcPr marL="91442" marR="91442" marT="45682" marB="45682" anchor="ctr">
                    <a:solidFill>
                      <a:srgbClr val="F09089"/>
                    </a:solidFill>
                  </a:tcPr>
                </a:tc>
                <a:extLst>
                  <a:ext uri="{0D108BD9-81ED-4DB2-BD59-A6C34878D82A}">
                    <a16:rowId xmlns:a16="http://schemas.microsoft.com/office/drawing/2014/main" val="3657634114"/>
                  </a:ext>
                </a:extLst>
              </a:tr>
              <a:tr h="648072">
                <a:tc>
                  <a:txBody>
                    <a:bodyPr/>
                    <a:lstStyle/>
                    <a:p>
                      <a:r>
                        <a:rPr kumimoji="1" lang="ja-JP" altLang="en-US" sz="1800" b="1" dirty="0">
                          <a:latin typeface="BIZ UDPゴシック" panose="020B0400000000000000" pitchFamily="50" charset="-128"/>
                          <a:ea typeface="BIZ UDPゴシック" panose="020B0400000000000000" pitchFamily="50" charset="-128"/>
                        </a:rPr>
                        <a:t>重症</a:t>
                      </a:r>
                      <a:r>
                        <a:rPr kumimoji="1" lang="en-US" altLang="ja-JP" sz="1800" b="1" dirty="0">
                          <a:latin typeface="BIZ UDPゴシック" panose="020B0400000000000000" pitchFamily="50" charset="-128"/>
                          <a:ea typeface="BIZ UDPゴシック" panose="020B0400000000000000" pitchFamily="50" charset="-128"/>
                        </a:rPr>
                        <a:t>RSV</a:t>
                      </a:r>
                      <a:r>
                        <a:rPr kumimoji="1" lang="ja-JP" altLang="en-US" sz="1800" b="1" dirty="0">
                          <a:latin typeface="BIZ UDPゴシック" panose="020B0400000000000000" pitchFamily="50" charset="-128"/>
                          <a:ea typeface="BIZ UDPゴシック" panose="020B0400000000000000" pitchFamily="50" charset="-128"/>
                        </a:rPr>
                        <a:t>下気道感染症</a:t>
                      </a:r>
                      <a:endParaRPr kumimoji="1" lang="en-US" altLang="ja-JP" sz="1800" b="1"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（生後</a:t>
                      </a:r>
                      <a:r>
                        <a:rPr kumimoji="1" lang="en-US" altLang="ja-JP" sz="1400" dirty="0">
                          <a:latin typeface="BIZ UDPゴシック" panose="020B0400000000000000" pitchFamily="50" charset="-128"/>
                          <a:ea typeface="BIZ UDPゴシック" panose="020B0400000000000000" pitchFamily="50" charset="-128"/>
                        </a:rPr>
                        <a:t>90</a:t>
                      </a:r>
                      <a:r>
                        <a:rPr kumimoji="1" lang="ja-JP" altLang="en-US" sz="1400" dirty="0">
                          <a:latin typeface="BIZ UDPゴシック" panose="020B0400000000000000" pitchFamily="50" charset="-128"/>
                          <a:ea typeface="BIZ UDPゴシック" panose="020B0400000000000000" pitchFamily="50" charset="-128"/>
                        </a:rPr>
                        <a:t>日以内）</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6</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33</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81.8</a:t>
                      </a:r>
                      <a:r>
                        <a:rPr kumimoji="1" lang="ja-JP" altLang="en-US" sz="1800" dirty="0">
                          <a:latin typeface="BIZ UDPゴシック" panose="020B0400000000000000" pitchFamily="50" charset="-128"/>
                          <a:ea typeface="BIZ UDPゴシック" panose="020B0400000000000000" pitchFamily="50" charset="-128"/>
                        </a:rPr>
                        <a:t>％</a:t>
                      </a:r>
                      <a:endParaRPr kumimoji="1" lang="en-US" altLang="ja-JP" sz="1800" dirty="0">
                        <a:latin typeface="BIZ UDPゴシック" panose="020B0400000000000000" pitchFamily="50" charset="-128"/>
                        <a:ea typeface="BIZ UDPゴシック" panose="020B0400000000000000" pitchFamily="50" charset="-128"/>
                      </a:endParaRPr>
                    </a:p>
                    <a:p>
                      <a:pPr algn="ct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95</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CI:40.6‐96.3</a:t>
                      </a:r>
                      <a:r>
                        <a:rPr kumimoji="1" lang="ja-JP" altLang="en-US" sz="1400" dirty="0">
                          <a:latin typeface="BIZ UDPゴシック" panose="020B0400000000000000" pitchFamily="50" charset="-128"/>
                          <a:ea typeface="BIZ UDPゴシック" panose="020B0400000000000000" pitchFamily="50" charset="-128"/>
                        </a:rPr>
                        <a:t>）</a:t>
                      </a:r>
                    </a:p>
                  </a:txBody>
                  <a:tcPr marL="91442" marR="91442" marT="45682" marB="45682" anchor="ctr">
                    <a:solidFill>
                      <a:srgbClr val="F3DED0"/>
                    </a:solidFill>
                  </a:tcPr>
                </a:tc>
                <a:extLst>
                  <a:ext uri="{0D108BD9-81ED-4DB2-BD59-A6C34878D82A}">
                    <a16:rowId xmlns:a16="http://schemas.microsoft.com/office/drawing/2014/main" val="4180151605"/>
                  </a:ext>
                </a:extLst>
              </a:tr>
              <a:tr h="648072">
                <a:tc>
                  <a:txBody>
                    <a:bodyPr/>
                    <a:lstStyle/>
                    <a:p>
                      <a:r>
                        <a:rPr kumimoji="1" lang="ja-JP" altLang="en-US" sz="1800" b="1" dirty="0">
                          <a:latin typeface="BIZ UDPゴシック" panose="020B0400000000000000" pitchFamily="50" charset="-128"/>
                          <a:ea typeface="BIZ UDPゴシック" panose="020B0400000000000000" pitchFamily="50" charset="-128"/>
                        </a:rPr>
                        <a:t>重症</a:t>
                      </a:r>
                      <a:r>
                        <a:rPr kumimoji="1" lang="en-US" altLang="ja-JP" sz="1800" b="1" dirty="0">
                          <a:latin typeface="BIZ UDPゴシック" panose="020B0400000000000000" pitchFamily="50" charset="-128"/>
                          <a:ea typeface="BIZ UDPゴシック" panose="020B0400000000000000" pitchFamily="50" charset="-128"/>
                        </a:rPr>
                        <a:t>RSV</a:t>
                      </a:r>
                      <a:r>
                        <a:rPr kumimoji="1" lang="ja-JP" altLang="en-US" sz="1800" b="1" dirty="0">
                          <a:latin typeface="BIZ UDPゴシック" panose="020B0400000000000000" pitchFamily="50" charset="-128"/>
                          <a:ea typeface="BIZ UDPゴシック" panose="020B0400000000000000" pitchFamily="50" charset="-128"/>
                        </a:rPr>
                        <a:t>下気道感染症</a:t>
                      </a:r>
                      <a:endParaRPr kumimoji="1" lang="en-US" altLang="ja-JP" sz="1800" b="1"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（生後</a:t>
                      </a:r>
                      <a:r>
                        <a:rPr kumimoji="1" lang="en-US" altLang="ja-JP" sz="1400" dirty="0">
                          <a:latin typeface="BIZ UDPゴシック" panose="020B0400000000000000" pitchFamily="50" charset="-128"/>
                          <a:ea typeface="BIZ UDPゴシック" panose="020B0400000000000000" pitchFamily="50" charset="-128"/>
                        </a:rPr>
                        <a:t>180</a:t>
                      </a:r>
                      <a:r>
                        <a:rPr kumimoji="1" lang="ja-JP" altLang="en-US" sz="1400" dirty="0">
                          <a:latin typeface="BIZ UDPゴシック" panose="020B0400000000000000" pitchFamily="50" charset="-128"/>
                          <a:ea typeface="BIZ UDPゴシック" panose="020B0400000000000000" pitchFamily="50" charset="-128"/>
                        </a:rPr>
                        <a:t>日以内）</a:t>
                      </a:r>
                    </a:p>
                  </a:txBody>
                  <a:tcPr marL="91442" marR="91442" marT="45682" marB="45682" anchor="ct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19</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62</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69.4</a:t>
                      </a:r>
                      <a:r>
                        <a:rPr kumimoji="1" lang="ja-JP" altLang="en-US" sz="1800" dirty="0">
                          <a:latin typeface="BIZ UDPゴシック" panose="020B0400000000000000" pitchFamily="50" charset="-128"/>
                          <a:ea typeface="BIZ UDPゴシック" panose="020B0400000000000000" pitchFamily="50" charset="-128"/>
                        </a:rPr>
                        <a:t>％</a:t>
                      </a:r>
                      <a:endParaRPr kumimoji="1" lang="en-US" altLang="ja-JP" sz="1800" dirty="0">
                        <a:latin typeface="BIZ UDPゴシック" panose="020B0400000000000000" pitchFamily="50" charset="-128"/>
                        <a:ea typeface="BIZ UDPゴシック" panose="020B0400000000000000" pitchFamily="50" charset="-128"/>
                      </a:endParaRPr>
                    </a:p>
                    <a:p>
                      <a:pPr algn="ct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95</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CI</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44.3-84.1)</a:t>
                      </a:r>
                      <a:endParaRPr kumimoji="1" lang="ja-JP" altLang="en-US" sz="1400" dirty="0">
                        <a:latin typeface="BIZ UDPゴシック" panose="020B0400000000000000" pitchFamily="50" charset="-128"/>
                        <a:ea typeface="BIZ UDPゴシック" panose="020B0400000000000000" pitchFamily="50" charset="-128"/>
                      </a:endParaRPr>
                    </a:p>
                  </a:txBody>
                  <a:tcPr marL="91442" marR="91442" marT="45682" marB="45682" anchor="ctr"/>
                </a:tc>
                <a:extLst>
                  <a:ext uri="{0D108BD9-81ED-4DB2-BD59-A6C34878D82A}">
                    <a16:rowId xmlns:a16="http://schemas.microsoft.com/office/drawing/2014/main" val="1617200576"/>
                  </a:ext>
                </a:extLst>
              </a:tr>
              <a:tr h="720080">
                <a:tc>
                  <a:txBody>
                    <a:bodyPr/>
                    <a:lstStyle/>
                    <a:p>
                      <a:r>
                        <a:rPr kumimoji="1" lang="en-US" altLang="ja-JP" sz="1800" b="1" dirty="0">
                          <a:latin typeface="BIZ UDPゴシック" panose="020B0400000000000000" pitchFamily="50" charset="-128"/>
                          <a:ea typeface="BIZ UDPゴシック" panose="020B0400000000000000" pitchFamily="50" charset="-128"/>
                        </a:rPr>
                        <a:t>RSV</a:t>
                      </a:r>
                      <a:r>
                        <a:rPr kumimoji="1" lang="ja-JP" altLang="en-US" sz="1800" b="1" dirty="0">
                          <a:latin typeface="BIZ UDPゴシック" panose="020B0400000000000000" pitchFamily="50" charset="-128"/>
                          <a:ea typeface="BIZ UDPゴシック" panose="020B0400000000000000" pitchFamily="50" charset="-128"/>
                        </a:rPr>
                        <a:t>下気道感染症</a:t>
                      </a:r>
                      <a:endParaRPr kumimoji="1" lang="en-US" altLang="ja-JP" sz="1800" b="1"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（生後</a:t>
                      </a:r>
                      <a:r>
                        <a:rPr kumimoji="1" lang="en-US" altLang="ja-JP" sz="1400" dirty="0">
                          <a:latin typeface="BIZ UDPゴシック" panose="020B0400000000000000" pitchFamily="50" charset="-128"/>
                          <a:ea typeface="BIZ UDPゴシック" panose="020B0400000000000000" pitchFamily="50" charset="-128"/>
                        </a:rPr>
                        <a:t>90</a:t>
                      </a:r>
                      <a:r>
                        <a:rPr kumimoji="1" lang="ja-JP" altLang="en-US" sz="1400" dirty="0">
                          <a:latin typeface="BIZ UDPゴシック" panose="020B0400000000000000" pitchFamily="50" charset="-128"/>
                          <a:ea typeface="BIZ UDPゴシック" panose="020B0400000000000000" pitchFamily="50" charset="-128"/>
                        </a:rPr>
                        <a:t>日以内）</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24</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56</a:t>
                      </a:r>
                      <a:r>
                        <a:rPr kumimoji="1" lang="ja-JP" altLang="en-US" sz="1800" dirty="0">
                          <a:latin typeface="BIZ UDPゴシック" panose="020B0400000000000000" pitchFamily="50" charset="-128"/>
                          <a:ea typeface="BIZ UDPゴシック" panose="020B0400000000000000" pitchFamily="50" charset="-128"/>
                        </a:rPr>
                        <a:t>人</a:t>
                      </a:r>
                    </a:p>
                  </a:txBody>
                  <a:tcPr marL="91442" marR="91442" marT="45682" marB="45682" anchor="ctr">
                    <a:solidFill>
                      <a:srgbClr val="F3DED0"/>
                    </a:solidFill>
                  </a:tcP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57.1</a:t>
                      </a:r>
                      <a:r>
                        <a:rPr kumimoji="1" lang="ja-JP" altLang="en-US" sz="1800" dirty="0">
                          <a:latin typeface="BIZ UDPゴシック" panose="020B0400000000000000" pitchFamily="50" charset="-128"/>
                          <a:ea typeface="BIZ UDPゴシック" panose="020B0400000000000000" pitchFamily="50" charset="-128"/>
                        </a:rPr>
                        <a:t>％</a:t>
                      </a:r>
                      <a:endParaRPr kumimoji="1" lang="en-US" altLang="ja-JP" sz="1800" dirty="0">
                        <a:latin typeface="BIZ UDPゴシック" panose="020B0400000000000000" pitchFamily="50" charset="-128"/>
                        <a:ea typeface="BIZ UDPゴシック" panose="020B0400000000000000" pitchFamily="50" charset="-128"/>
                      </a:endParaRPr>
                    </a:p>
                    <a:p>
                      <a:pPr algn="ct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95</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CI</a:t>
                      </a:r>
                      <a:r>
                        <a:rPr kumimoji="1"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14.7‐79.8</a:t>
                      </a:r>
                      <a:r>
                        <a:rPr kumimoji="1" lang="ja-JP" altLang="en-US" sz="1400" dirty="0">
                          <a:latin typeface="BIZ UDPゴシック" panose="020B0400000000000000" pitchFamily="50" charset="-128"/>
                          <a:ea typeface="BIZ UDPゴシック" panose="020B0400000000000000" pitchFamily="50" charset="-128"/>
                        </a:rPr>
                        <a:t>）</a:t>
                      </a:r>
                    </a:p>
                  </a:txBody>
                  <a:tcPr marL="91442" marR="91442" marT="45682" marB="45682" anchor="ctr">
                    <a:solidFill>
                      <a:srgbClr val="F3DED0"/>
                    </a:solidFill>
                  </a:tcPr>
                </a:tc>
                <a:extLst>
                  <a:ext uri="{0D108BD9-81ED-4DB2-BD59-A6C34878D82A}">
                    <a16:rowId xmlns:a16="http://schemas.microsoft.com/office/drawing/2014/main" val="1609984961"/>
                  </a:ext>
                </a:extLst>
              </a:tr>
              <a:tr h="720080">
                <a:tc>
                  <a:txBody>
                    <a:bodyPr/>
                    <a:lstStyle/>
                    <a:p>
                      <a:r>
                        <a:rPr kumimoji="1" lang="ja-JP" altLang="en-US" sz="1800" b="1" dirty="0">
                          <a:latin typeface="BIZ UDPゴシック" panose="020B0400000000000000" pitchFamily="50" charset="-128"/>
                          <a:ea typeface="BIZ UDPゴシック" panose="020B0400000000000000" pitchFamily="50" charset="-128"/>
                        </a:rPr>
                        <a:t>有害事象発現率</a:t>
                      </a:r>
                      <a:endParaRPr kumimoji="1" lang="en-US" altLang="ja-JP" sz="1800" b="1" dirty="0">
                        <a:latin typeface="BIZ UDPゴシック" panose="020B0400000000000000" pitchFamily="50" charset="-128"/>
                        <a:ea typeface="BIZ UDPゴシック" panose="020B0400000000000000" pitchFamily="50" charset="-128"/>
                      </a:endParaRPr>
                    </a:p>
                    <a:p>
                      <a:r>
                        <a:rPr kumimoji="1" lang="ja-JP" altLang="en-US" sz="1800" dirty="0">
                          <a:latin typeface="BIZ UDPゴシック" panose="020B0400000000000000" pitchFamily="50" charset="-128"/>
                          <a:ea typeface="BIZ UDPゴシック" panose="020B0400000000000000" pitchFamily="50" charset="-128"/>
                        </a:rPr>
                        <a:t>接種後</a:t>
                      </a:r>
                      <a:r>
                        <a:rPr kumimoji="1" lang="en-US" altLang="ja-JP" sz="1800" dirty="0">
                          <a:latin typeface="BIZ UDPゴシック" panose="020B0400000000000000" pitchFamily="50" charset="-128"/>
                          <a:ea typeface="BIZ UDPゴシック" panose="020B0400000000000000" pitchFamily="50" charset="-128"/>
                        </a:rPr>
                        <a:t>1</a:t>
                      </a:r>
                      <a:r>
                        <a:rPr kumimoji="1" lang="ja-JP" altLang="en-US" sz="1800" dirty="0">
                          <a:latin typeface="BIZ UDPゴシック" panose="020B0400000000000000" pitchFamily="50" charset="-128"/>
                          <a:ea typeface="BIZ UDPゴシック" panose="020B0400000000000000" pitchFamily="50" charset="-128"/>
                        </a:rPr>
                        <a:t>か月</a:t>
                      </a:r>
                      <a:r>
                        <a:rPr kumimoji="1" lang="ja-JP" altLang="en-US" sz="1400" dirty="0">
                          <a:latin typeface="BIZ UDPゴシック" panose="020B0400000000000000" pitchFamily="50" charset="-128"/>
                          <a:ea typeface="BIZ UDPゴシック" panose="020B0400000000000000" pitchFamily="50" charset="-128"/>
                        </a:rPr>
                        <a:t>（妊婦）</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800" dirty="0">
                          <a:latin typeface="BIZ UDPゴシック" panose="020B0400000000000000" pitchFamily="50" charset="-128"/>
                          <a:ea typeface="BIZ UDPゴシック" panose="020B0400000000000000" pitchFamily="50" charset="-128"/>
                        </a:rPr>
                        <a:t>出産後</a:t>
                      </a:r>
                      <a:r>
                        <a:rPr kumimoji="1" lang="en-US" altLang="ja-JP" sz="1800" dirty="0">
                          <a:latin typeface="BIZ UDPゴシック" panose="020B0400000000000000" pitchFamily="50" charset="-128"/>
                          <a:ea typeface="BIZ UDPゴシック" panose="020B0400000000000000" pitchFamily="50" charset="-128"/>
                        </a:rPr>
                        <a:t>1</a:t>
                      </a:r>
                      <a:r>
                        <a:rPr kumimoji="1" lang="ja-JP" altLang="en-US" sz="1800" dirty="0">
                          <a:latin typeface="BIZ UDPゴシック" panose="020B0400000000000000" pitchFamily="50" charset="-128"/>
                          <a:ea typeface="BIZ UDPゴシック" panose="020B0400000000000000" pitchFamily="50" charset="-128"/>
                        </a:rPr>
                        <a:t>か月</a:t>
                      </a:r>
                      <a:r>
                        <a:rPr kumimoji="1" lang="ja-JP" altLang="en-US" sz="1400" dirty="0">
                          <a:latin typeface="BIZ UDPゴシック" panose="020B0400000000000000" pitchFamily="50" charset="-128"/>
                          <a:ea typeface="BIZ UDPゴシック" panose="020B0400000000000000" pitchFamily="50" charset="-128"/>
                        </a:rPr>
                        <a:t>（新生児）</a:t>
                      </a:r>
                      <a:endParaRPr kumimoji="1" lang="ja-JP" altLang="en-US" sz="1800" dirty="0">
                        <a:latin typeface="BIZ UDPゴシック" panose="020B0400000000000000" pitchFamily="50" charset="-128"/>
                        <a:ea typeface="BIZ UDPゴシック" panose="020B0400000000000000" pitchFamily="50" charset="-128"/>
                      </a:endParaRPr>
                    </a:p>
                  </a:txBody>
                  <a:tcPr marL="91442" marR="91442" marT="45682" marB="45682" anchor="ct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13.8</a:t>
                      </a:r>
                      <a:r>
                        <a:rPr kumimoji="1" lang="ja-JP" altLang="en-US" sz="1800" dirty="0">
                          <a:latin typeface="BIZ UDPゴシック" panose="020B0400000000000000" pitchFamily="50" charset="-128"/>
                          <a:ea typeface="BIZ UDPゴシック" panose="020B0400000000000000" pitchFamily="50" charset="-128"/>
                        </a:rPr>
                        <a:t>％</a:t>
                      </a:r>
                      <a:endParaRPr kumimoji="1" lang="en-US" altLang="ja-JP" sz="1800" dirty="0">
                        <a:latin typeface="BIZ UDPゴシック" panose="020B0400000000000000" pitchFamily="50" charset="-128"/>
                        <a:ea typeface="BIZ UDPゴシック" panose="020B0400000000000000" pitchFamily="50" charset="-128"/>
                      </a:endParaRPr>
                    </a:p>
                    <a:p>
                      <a:pPr algn="ctr"/>
                      <a:r>
                        <a:rPr kumimoji="1" lang="en-US" altLang="ja-JP" sz="1800" dirty="0">
                          <a:latin typeface="BIZ UDPゴシック" panose="020B0400000000000000" pitchFamily="50" charset="-128"/>
                          <a:ea typeface="BIZ UDPゴシック" panose="020B0400000000000000" pitchFamily="50" charset="-128"/>
                        </a:rPr>
                        <a:t>37.1</a:t>
                      </a:r>
                      <a:r>
                        <a:rPr kumimoji="1" lang="ja-JP" altLang="en-US" sz="1800" dirty="0">
                          <a:latin typeface="BIZ UDPゴシック" panose="020B0400000000000000" pitchFamily="50" charset="-128"/>
                          <a:ea typeface="BIZ UDPゴシック" panose="020B0400000000000000" pitchFamily="50" charset="-128"/>
                        </a:rPr>
                        <a:t>％</a:t>
                      </a:r>
                    </a:p>
                  </a:txBody>
                  <a:tcPr marL="91442" marR="91442" marT="45682" marB="45682" anchor="ctr"/>
                </a:tc>
                <a:tc>
                  <a:txBody>
                    <a:bodyPr/>
                    <a:lstStyle/>
                    <a:p>
                      <a:pPr algn="ctr"/>
                      <a:r>
                        <a:rPr kumimoji="1" lang="en-US" altLang="ja-JP" sz="1800" dirty="0">
                          <a:latin typeface="BIZ UDPゴシック" panose="020B0400000000000000" pitchFamily="50" charset="-128"/>
                          <a:ea typeface="BIZ UDPゴシック" panose="020B0400000000000000" pitchFamily="50" charset="-128"/>
                        </a:rPr>
                        <a:t>13.1</a:t>
                      </a:r>
                      <a:r>
                        <a:rPr kumimoji="1" lang="ja-JP" altLang="en-US" sz="1800" dirty="0">
                          <a:latin typeface="BIZ UDPゴシック" panose="020B0400000000000000" pitchFamily="50" charset="-128"/>
                          <a:ea typeface="BIZ UDPゴシック" panose="020B0400000000000000" pitchFamily="50" charset="-128"/>
                        </a:rPr>
                        <a:t>％</a:t>
                      </a:r>
                      <a:endParaRPr kumimoji="1" lang="en-US" altLang="ja-JP" sz="1800" dirty="0">
                        <a:latin typeface="BIZ UDPゴシック" panose="020B0400000000000000" pitchFamily="50" charset="-128"/>
                        <a:ea typeface="BIZ UDPゴシック" panose="020B0400000000000000" pitchFamily="50" charset="-128"/>
                      </a:endParaRPr>
                    </a:p>
                    <a:p>
                      <a:pPr algn="ctr"/>
                      <a:r>
                        <a:rPr kumimoji="1" lang="en-US" altLang="ja-JP" sz="1800" dirty="0">
                          <a:latin typeface="BIZ UDPゴシック" panose="020B0400000000000000" pitchFamily="50" charset="-128"/>
                          <a:ea typeface="BIZ UDPゴシック" panose="020B0400000000000000" pitchFamily="50" charset="-128"/>
                        </a:rPr>
                        <a:t>34.5</a:t>
                      </a:r>
                      <a:r>
                        <a:rPr kumimoji="1" lang="ja-JP" altLang="en-US" sz="1800" dirty="0">
                          <a:latin typeface="BIZ UDPゴシック" panose="020B0400000000000000" pitchFamily="50" charset="-128"/>
                          <a:ea typeface="BIZ UDPゴシック" panose="020B0400000000000000" pitchFamily="50" charset="-128"/>
                        </a:rPr>
                        <a:t>％</a:t>
                      </a:r>
                    </a:p>
                  </a:txBody>
                  <a:tcPr marL="91442" marR="91442" marT="45682" marB="45682" anchor="ctr"/>
                </a:tc>
                <a:tc>
                  <a:txBody>
                    <a:bodyPr/>
                    <a:lstStyle/>
                    <a:p>
                      <a:pPr algn="ctr"/>
                      <a:endParaRPr kumimoji="1" lang="ja-JP" altLang="en-US" sz="1800" dirty="0">
                        <a:latin typeface="BIZ UDPゴシック" panose="020B0400000000000000" pitchFamily="50" charset="-128"/>
                        <a:ea typeface="BIZ UDPゴシック" panose="020B0400000000000000" pitchFamily="50" charset="-128"/>
                      </a:endParaRPr>
                    </a:p>
                  </a:txBody>
                  <a:tcPr marL="91442" marR="91442" marT="45682" marB="45682" anchor="ctr"/>
                </a:tc>
                <a:extLst>
                  <a:ext uri="{0D108BD9-81ED-4DB2-BD59-A6C34878D82A}">
                    <a16:rowId xmlns:a16="http://schemas.microsoft.com/office/drawing/2014/main" val="463399199"/>
                  </a:ext>
                </a:extLst>
              </a:tr>
            </a:tbl>
          </a:graphicData>
        </a:graphic>
      </p:graphicFrame>
      <p:sp>
        <p:nvSpPr>
          <p:cNvPr id="429096" name="テキスト ボックス 8">
            <a:extLst>
              <a:ext uri="{FF2B5EF4-FFF2-40B4-BE49-F238E27FC236}">
                <a16:creationId xmlns:a16="http://schemas.microsoft.com/office/drawing/2014/main" id="{FC7A2880-533E-46D5-9B45-B517B0A444E7}"/>
              </a:ext>
            </a:extLst>
          </p:cNvPr>
          <p:cNvSpPr txBox="1">
            <a:spLocks noChangeArrowheads="1"/>
          </p:cNvSpPr>
          <p:nvPr/>
        </p:nvSpPr>
        <p:spPr bwMode="auto">
          <a:xfrm>
            <a:off x="8362325" y="5660161"/>
            <a:ext cx="295946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N </a:t>
            </a:r>
            <a:r>
              <a:rPr kumimoji="1" lang="en-US" altLang="ja-JP" sz="800" b="0" i="0" u="none" strike="noStrike" kern="1200" cap="none" spc="0" normalizeH="0" baseline="0" noProof="0" dirty="0" err="1">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Engl</a:t>
            </a:r>
            <a:r>
              <a:rPr kumimoji="1"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J Med. 2023 Apr 20;388(16):1451-1464. </a:t>
            </a:r>
            <a:endParaRPr kumimoji="1"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144D7ADA-4DCF-4F16-9FF4-F4F7CDCCBD3E}"/>
              </a:ext>
            </a:extLst>
          </p:cNvPr>
          <p:cNvSpPr txBox="1"/>
          <p:nvPr/>
        </p:nvSpPr>
        <p:spPr>
          <a:xfrm>
            <a:off x="672025" y="5692662"/>
            <a:ext cx="5004896"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95</a:t>
            </a: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CI</a:t>
            </a: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の下限が</a:t>
            </a:r>
            <a:r>
              <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a:t>
            </a:r>
            <a:r>
              <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を超える場合、統計学的にワクチンが有効と判断される。</a:t>
            </a:r>
          </a:p>
        </p:txBody>
      </p:sp>
      <p:grpSp>
        <p:nvGrpSpPr>
          <p:cNvPr id="5" name="グループ化 4">
            <a:extLst>
              <a:ext uri="{FF2B5EF4-FFF2-40B4-BE49-F238E27FC236}">
                <a16:creationId xmlns:a16="http://schemas.microsoft.com/office/drawing/2014/main" id="{E6631E6E-223D-8A50-60DF-E2A33BECCD77}"/>
              </a:ext>
            </a:extLst>
          </p:cNvPr>
          <p:cNvGrpSpPr/>
          <p:nvPr/>
        </p:nvGrpSpPr>
        <p:grpSpPr>
          <a:xfrm>
            <a:off x="623392" y="5970688"/>
            <a:ext cx="10839535" cy="864096"/>
            <a:chOff x="623392" y="6070654"/>
            <a:chExt cx="10839535" cy="864096"/>
          </a:xfrm>
        </p:grpSpPr>
        <p:sp>
          <p:nvSpPr>
            <p:cNvPr id="10" name="コンテンツ プレースホルダー 2">
              <a:extLst>
                <a:ext uri="{FF2B5EF4-FFF2-40B4-BE49-F238E27FC236}">
                  <a16:creationId xmlns:a16="http://schemas.microsoft.com/office/drawing/2014/main" id="{CDBDB118-07B3-9F92-6552-53F9DAB3C558}"/>
                </a:ext>
              </a:extLst>
            </p:cNvPr>
            <p:cNvSpPr txBox="1">
              <a:spLocks noChangeArrowheads="1"/>
            </p:cNvSpPr>
            <p:nvPr/>
          </p:nvSpPr>
          <p:spPr>
            <a:xfrm>
              <a:off x="694153" y="6070654"/>
              <a:ext cx="10729192" cy="86409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1" lang="ja-JP" altLang="en-US"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重症</a:t>
              </a:r>
              <a:r>
                <a:rPr kumimoji="1" lang="en-US" altLang="ja-JP"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RSV</a:t>
              </a:r>
              <a:r>
                <a:rPr kumimoji="1" lang="ja-JP" altLang="en-US"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下気道感染症（生後</a:t>
              </a:r>
              <a:r>
                <a:rPr kumimoji="1" lang="en-US" altLang="ja-JP"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180</a:t>
              </a:r>
              <a:r>
                <a:rPr kumimoji="1" lang="ja-JP" altLang="en-US"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日以内）の予防にワクチンは有効</a:t>
              </a:r>
            </a:p>
          </p:txBody>
        </p:sp>
        <p:sp>
          <p:nvSpPr>
            <p:cNvPr id="11" name="正方形/長方形 10">
              <a:extLst>
                <a:ext uri="{FF2B5EF4-FFF2-40B4-BE49-F238E27FC236}">
                  <a16:creationId xmlns:a16="http://schemas.microsoft.com/office/drawing/2014/main" id="{2990D8D8-C5B5-A23D-41A2-E0D5BE5649F0}"/>
                </a:ext>
              </a:extLst>
            </p:cNvPr>
            <p:cNvSpPr/>
            <p:nvPr/>
          </p:nvSpPr>
          <p:spPr>
            <a:xfrm>
              <a:off x="623392" y="6097588"/>
              <a:ext cx="10839535" cy="516453"/>
            </a:xfrm>
            <a:prstGeom prst="rect">
              <a:avLst/>
            </a:prstGeom>
            <a:noFill/>
            <a:ln w="50800" cmpd="thinThick">
              <a:solidFill>
                <a:srgbClr val="78C3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grpSp>
      <p:pic>
        <p:nvPicPr>
          <p:cNvPr id="6" name="図 5" descr="アイコン&#10;&#10;AI によって生成されたコンテンツは間違っている可能性があります。">
            <a:extLst>
              <a:ext uri="{FF2B5EF4-FFF2-40B4-BE49-F238E27FC236}">
                <a16:creationId xmlns:a16="http://schemas.microsoft.com/office/drawing/2014/main" id="{780E42A3-FC40-41F6-EE5F-0C8D77E33C7E}"/>
              </a:ext>
            </a:extLst>
          </p:cNvPr>
          <p:cNvPicPr>
            <a:picLocks noChangeAspect="1"/>
          </p:cNvPicPr>
          <p:nvPr/>
        </p:nvPicPr>
        <p:blipFill>
          <a:blip r:embed="rId6" cstate="print">
            <a:extLst>
              <a:ext uri="{28A0092B-C50C-407E-A947-70E740481C1C}">
                <a14:useLocalDpi xmlns:a14="http://schemas.microsoft.com/office/drawing/2010/main" val="0"/>
              </a:ext>
            </a:extLst>
          </a:blip>
          <a:srcRect r="50258"/>
          <a:stretch/>
        </p:blipFill>
        <p:spPr>
          <a:xfrm rot="21142943">
            <a:off x="2517850" y="1072189"/>
            <a:ext cx="986740" cy="1487792"/>
          </a:xfrm>
          <a:prstGeom prst="rect">
            <a:avLst/>
          </a:prstGeom>
        </p:spPr>
      </p:pic>
      <p:pic>
        <p:nvPicPr>
          <p:cNvPr id="9" name="図 8" descr="アイコン&#10;&#10;AI によって生成されたコンテンツは間違っている可能性があります。">
            <a:extLst>
              <a:ext uri="{FF2B5EF4-FFF2-40B4-BE49-F238E27FC236}">
                <a16:creationId xmlns:a16="http://schemas.microsoft.com/office/drawing/2014/main" id="{99FE9B01-60C3-12D7-9EB2-FB9859DFFC66}"/>
              </a:ext>
            </a:extLst>
          </p:cNvPr>
          <p:cNvPicPr>
            <a:picLocks noChangeAspect="1"/>
          </p:cNvPicPr>
          <p:nvPr/>
        </p:nvPicPr>
        <p:blipFill>
          <a:blip r:embed="rId6" cstate="print">
            <a:extLst>
              <a:ext uri="{28A0092B-C50C-407E-A947-70E740481C1C}">
                <a14:useLocalDpi xmlns:a14="http://schemas.microsoft.com/office/drawing/2010/main" val="0"/>
              </a:ext>
            </a:extLst>
          </a:blip>
          <a:srcRect l="45221" t="-1124" r="5037" b="1124"/>
          <a:stretch/>
        </p:blipFill>
        <p:spPr>
          <a:xfrm rot="1276091">
            <a:off x="8852514" y="1044904"/>
            <a:ext cx="986740" cy="1487792"/>
          </a:xfrm>
          <a:prstGeom prst="rect">
            <a:avLst/>
          </a:prstGeom>
        </p:spPr>
      </p:pic>
      <p:sp>
        <p:nvSpPr>
          <p:cNvPr id="7" name="正方形/長方形 6">
            <a:extLst>
              <a:ext uri="{FF2B5EF4-FFF2-40B4-BE49-F238E27FC236}">
                <a16:creationId xmlns:a16="http://schemas.microsoft.com/office/drawing/2014/main" id="{6B1967A0-AC73-71FF-112D-02F45D63D527}"/>
              </a:ext>
            </a:extLst>
          </p:cNvPr>
          <p:cNvSpPr/>
          <p:nvPr/>
        </p:nvSpPr>
        <p:spPr>
          <a:xfrm>
            <a:off x="8400255" y="2393194"/>
            <a:ext cx="2736000" cy="237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8" name="正方形/長方形 7">
            <a:extLst>
              <a:ext uri="{FF2B5EF4-FFF2-40B4-BE49-F238E27FC236}">
                <a16:creationId xmlns:a16="http://schemas.microsoft.com/office/drawing/2014/main" id="{FFEC9319-98CF-096F-1F5F-9C5F0E0B0165}"/>
              </a:ext>
            </a:extLst>
          </p:cNvPr>
          <p:cNvSpPr/>
          <p:nvPr/>
        </p:nvSpPr>
        <p:spPr>
          <a:xfrm>
            <a:off x="767408" y="4769194"/>
            <a:ext cx="7632000" cy="900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cxnSp>
        <p:nvCxnSpPr>
          <p:cNvPr id="15" name="直線コネクタ 14">
            <a:extLst>
              <a:ext uri="{FF2B5EF4-FFF2-40B4-BE49-F238E27FC236}">
                <a16:creationId xmlns:a16="http://schemas.microsoft.com/office/drawing/2014/main" id="{7156341A-CA97-54D8-CA01-D81E04852759}"/>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16" name="タイトル 1">
            <a:extLst>
              <a:ext uri="{FF2B5EF4-FFF2-40B4-BE49-F238E27FC236}">
                <a16:creationId xmlns:a16="http://schemas.microsoft.com/office/drawing/2014/main" id="{F51F2777-F433-486D-EEF5-599C53E0587F}"/>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結果</a:t>
            </a:r>
          </a:p>
        </p:txBody>
      </p:sp>
      <p:pic>
        <p:nvPicPr>
          <p:cNvPr id="3" name="オーディオ 2">
            <a:hlinkClick r:id="" action="ppaction://media"/>
            <a:extLst>
              <a:ext uri="{FF2B5EF4-FFF2-40B4-BE49-F238E27FC236}">
                <a16:creationId xmlns:a16="http://schemas.microsoft.com/office/drawing/2014/main" id="{06B2B7C3-BFE7-485B-A655-A5A9279ADAC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0753"/>
    </mc:Choice>
    <mc:Fallback xmlns="">
      <p:transition spd="slow" advTm="80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3"/>
                </p:tgtEl>
              </p:cMediaNode>
            </p:audio>
          </p:childTnLst>
        </p:cTn>
      </p:par>
    </p:tnLst>
    <p:bldLst>
      <p:bldP spid="7" grpId="0" animBg="1"/>
      <p:bldP spid="7" grpId="1" animBg="1"/>
      <p:bldP spid="8" grpId="0" animBg="1"/>
      <p:bldP spid="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9A47172A-5C0F-1D70-550C-5F5302B38D8D}"/>
              </a:ext>
            </a:extLst>
          </p:cNvPr>
          <p:cNvGrpSpPr/>
          <p:nvPr/>
        </p:nvGrpSpPr>
        <p:grpSpPr>
          <a:xfrm>
            <a:off x="2225570" y="1240145"/>
            <a:ext cx="8460940" cy="864096"/>
            <a:chOff x="2240929" y="1062162"/>
            <a:chExt cx="8460940" cy="864096"/>
          </a:xfrm>
        </p:grpSpPr>
        <p:sp>
          <p:nvSpPr>
            <p:cNvPr id="10" name="正方形/長方形 9">
              <a:extLst>
                <a:ext uri="{FF2B5EF4-FFF2-40B4-BE49-F238E27FC236}">
                  <a16:creationId xmlns:a16="http://schemas.microsoft.com/office/drawing/2014/main" id="{5650901B-9E30-D0F1-A6FC-833900168019}"/>
                </a:ext>
              </a:extLst>
            </p:cNvPr>
            <p:cNvSpPr/>
            <p:nvPr/>
          </p:nvSpPr>
          <p:spPr>
            <a:xfrm>
              <a:off x="2240929" y="1062162"/>
              <a:ext cx="8460940" cy="529259"/>
            </a:xfrm>
            <a:prstGeom prst="rect">
              <a:avLst/>
            </a:prstGeom>
            <a:solidFill>
              <a:srgbClr val="FFFFCC"/>
            </a:solidFill>
            <a:ln w="50800" cmpd="thinThick">
              <a:solidFill>
                <a:srgbClr val="78C3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1" name="コンテンツ プレースホルダー 2">
              <a:extLst>
                <a:ext uri="{FF2B5EF4-FFF2-40B4-BE49-F238E27FC236}">
                  <a16:creationId xmlns:a16="http://schemas.microsoft.com/office/drawing/2014/main" id="{811D3B63-0953-BDC9-EB51-55341426A3E9}"/>
                </a:ext>
              </a:extLst>
            </p:cNvPr>
            <p:cNvSpPr txBox="1">
              <a:spLocks noChangeArrowheads="1"/>
            </p:cNvSpPr>
            <p:nvPr/>
          </p:nvSpPr>
          <p:spPr>
            <a:xfrm>
              <a:off x="2348940" y="1062162"/>
              <a:ext cx="8281491" cy="864096"/>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1" lang="ja-JP" altLang="en-US" sz="2800" b="1" i="0" u="none" strike="noStrike" kern="1200" cap="none" spc="0" normalizeH="0" baseline="0" noProof="0" dirty="0">
                  <a:ln>
                    <a:noFill/>
                  </a:ln>
                  <a:solidFill>
                    <a:srgbClr val="78C397"/>
                  </a:solidFill>
                  <a:effectLst/>
                  <a:uLnTx/>
                  <a:uFillTx/>
                  <a:latin typeface="BIZ UDPゴシック" panose="020B0400000000000000" pitchFamily="50" charset="-128"/>
                  <a:ea typeface="BIZ UDPゴシック" panose="020B0400000000000000" pitchFamily="50" charset="-128"/>
                  <a:cs typeface="+mn-cs"/>
                </a:rPr>
                <a:t>日本人では早産のリスクは高くない</a:t>
              </a:r>
            </a:p>
          </p:txBody>
        </p:sp>
      </p:grpSp>
      <p:pic>
        <p:nvPicPr>
          <p:cNvPr id="29" name="コンテンツ プレースホルダー 3">
            <a:extLst>
              <a:ext uri="{FF2B5EF4-FFF2-40B4-BE49-F238E27FC236}">
                <a16:creationId xmlns:a16="http://schemas.microsoft.com/office/drawing/2014/main" id="{2B4286FB-599B-503E-B49E-DACE0946D287}"/>
              </a:ext>
            </a:extLst>
          </p:cNvPr>
          <p:cNvPicPr>
            <a:picLocks noChangeAspect="1"/>
          </p:cNvPicPr>
          <p:nvPr/>
        </p:nvPicPr>
        <p:blipFill>
          <a:blip r:embed="rId6"/>
          <a:srcRect t="18044" r="3352" b="2043"/>
          <a:stretch/>
        </p:blipFill>
        <p:spPr>
          <a:xfrm>
            <a:off x="1370262" y="1907755"/>
            <a:ext cx="9349053" cy="4290953"/>
          </a:xfrm>
          <a:prstGeom prst="rect">
            <a:avLst/>
          </a:prstGeom>
        </p:spPr>
      </p:pic>
      <p:grpSp>
        <p:nvGrpSpPr>
          <p:cNvPr id="38" name="グループ化 37">
            <a:extLst>
              <a:ext uri="{FF2B5EF4-FFF2-40B4-BE49-F238E27FC236}">
                <a16:creationId xmlns:a16="http://schemas.microsoft.com/office/drawing/2014/main" id="{59A94DAB-E293-F0F7-9D8D-AB243F729887}"/>
              </a:ext>
            </a:extLst>
          </p:cNvPr>
          <p:cNvGrpSpPr/>
          <p:nvPr/>
        </p:nvGrpSpPr>
        <p:grpSpPr>
          <a:xfrm>
            <a:off x="2135560" y="3045608"/>
            <a:ext cx="1296144" cy="2550901"/>
            <a:chOff x="2135560" y="3116561"/>
            <a:chExt cx="1296144" cy="2550901"/>
          </a:xfrm>
        </p:grpSpPr>
        <p:sp>
          <p:nvSpPr>
            <p:cNvPr id="30" name="正方形/長方形 29">
              <a:extLst>
                <a:ext uri="{FF2B5EF4-FFF2-40B4-BE49-F238E27FC236}">
                  <a16:creationId xmlns:a16="http://schemas.microsoft.com/office/drawing/2014/main" id="{359E8D8F-1FC8-6FF6-B1E8-908C1C7D3DC5}"/>
                </a:ext>
              </a:extLst>
            </p:cNvPr>
            <p:cNvSpPr/>
            <p:nvPr/>
          </p:nvSpPr>
          <p:spPr>
            <a:xfrm>
              <a:off x="2135560" y="3116561"/>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1" name="正方形/長方形 30">
              <a:extLst>
                <a:ext uri="{FF2B5EF4-FFF2-40B4-BE49-F238E27FC236}">
                  <a16:creationId xmlns:a16="http://schemas.microsoft.com/office/drawing/2014/main" id="{9520AAB8-2787-E2FE-08FA-E8B66F640BA5}"/>
                </a:ext>
              </a:extLst>
            </p:cNvPr>
            <p:cNvSpPr/>
            <p:nvPr/>
          </p:nvSpPr>
          <p:spPr>
            <a:xfrm>
              <a:off x="2135560" y="3455227"/>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2" name="正方形/長方形 31">
              <a:extLst>
                <a:ext uri="{FF2B5EF4-FFF2-40B4-BE49-F238E27FC236}">
                  <a16:creationId xmlns:a16="http://schemas.microsoft.com/office/drawing/2014/main" id="{1CFC450F-9B77-4A42-1F92-CEEF0D8C409E}"/>
                </a:ext>
              </a:extLst>
            </p:cNvPr>
            <p:cNvSpPr/>
            <p:nvPr/>
          </p:nvSpPr>
          <p:spPr>
            <a:xfrm>
              <a:off x="2135560" y="3793894"/>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3" name="正方形/長方形 32">
              <a:extLst>
                <a:ext uri="{FF2B5EF4-FFF2-40B4-BE49-F238E27FC236}">
                  <a16:creationId xmlns:a16="http://schemas.microsoft.com/office/drawing/2014/main" id="{D089797D-9462-3B4C-A985-5E27E31704C2}"/>
                </a:ext>
              </a:extLst>
            </p:cNvPr>
            <p:cNvSpPr/>
            <p:nvPr/>
          </p:nvSpPr>
          <p:spPr>
            <a:xfrm>
              <a:off x="2135560" y="4098694"/>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4" name="正方形/長方形 33">
              <a:extLst>
                <a:ext uri="{FF2B5EF4-FFF2-40B4-BE49-F238E27FC236}">
                  <a16:creationId xmlns:a16="http://schemas.microsoft.com/office/drawing/2014/main" id="{A92EB197-EDF1-911E-B3EE-CAC295ACDD1D}"/>
                </a:ext>
              </a:extLst>
            </p:cNvPr>
            <p:cNvSpPr/>
            <p:nvPr/>
          </p:nvSpPr>
          <p:spPr>
            <a:xfrm>
              <a:off x="2135560" y="4428894"/>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5" name="正方形/長方形 34">
              <a:extLst>
                <a:ext uri="{FF2B5EF4-FFF2-40B4-BE49-F238E27FC236}">
                  <a16:creationId xmlns:a16="http://schemas.microsoft.com/office/drawing/2014/main" id="{1E80CAB4-1D7F-4711-16C0-5D7F7534F7ED}"/>
                </a:ext>
              </a:extLst>
            </p:cNvPr>
            <p:cNvSpPr/>
            <p:nvPr/>
          </p:nvSpPr>
          <p:spPr>
            <a:xfrm>
              <a:off x="2135560" y="4776027"/>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6" name="正方形/長方形 35">
              <a:extLst>
                <a:ext uri="{FF2B5EF4-FFF2-40B4-BE49-F238E27FC236}">
                  <a16:creationId xmlns:a16="http://schemas.microsoft.com/office/drawing/2014/main" id="{0BEB0758-F0E0-2CD5-0553-C12C291C25CC}"/>
                </a:ext>
              </a:extLst>
            </p:cNvPr>
            <p:cNvSpPr/>
            <p:nvPr/>
          </p:nvSpPr>
          <p:spPr>
            <a:xfrm>
              <a:off x="2135560" y="5122231"/>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37" name="正方形/長方形 36">
              <a:extLst>
                <a:ext uri="{FF2B5EF4-FFF2-40B4-BE49-F238E27FC236}">
                  <a16:creationId xmlns:a16="http://schemas.microsoft.com/office/drawing/2014/main" id="{DBDD7DF6-F1EA-AB1E-9783-A5D1A8F33A43}"/>
                </a:ext>
              </a:extLst>
            </p:cNvPr>
            <p:cNvSpPr/>
            <p:nvPr/>
          </p:nvSpPr>
          <p:spPr>
            <a:xfrm>
              <a:off x="2135560" y="5427031"/>
              <a:ext cx="1296144" cy="240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grpSp>
      <p:sp>
        <p:nvSpPr>
          <p:cNvPr id="39" name="テキスト ボックス 38">
            <a:extLst>
              <a:ext uri="{FF2B5EF4-FFF2-40B4-BE49-F238E27FC236}">
                <a16:creationId xmlns:a16="http://schemas.microsoft.com/office/drawing/2014/main" id="{F7DB492C-AA7C-997A-64C7-0E53DE3BCC27}"/>
              </a:ext>
            </a:extLst>
          </p:cNvPr>
          <p:cNvSpPr txBox="1"/>
          <p:nvPr/>
        </p:nvSpPr>
        <p:spPr>
          <a:xfrm>
            <a:off x="2045289" y="2972284"/>
            <a:ext cx="1476686" cy="2709588"/>
          </a:xfrm>
          <a:prstGeom prst="rect">
            <a:avLst/>
          </a:prstGeom>
          <a:noFill/>
        </p:spPr>
        <p:txBody>
          <a:bodyPr wrap="none" rtlCol="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日本</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台湾</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オランダ</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米国</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チリ</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rPr>
              <a:t>スペイン</a:t>
            </a:r>
            <a:endParaRPr kumimoji="1" lang="en-US" altLang="ja-JP" sz="1800" b="0" i="0" u="none" strike="noStrike" kern="1200" cap="none" spc="0" normalizeH="0" baseline="0" noProof="0" dirty="0">
              <a:ln>
                <a:noFill/>
              </a:ln>
              <a:solidFill>
                <a:srgbClr val="0000C9"/>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67BB6E"/>
                </a:solidFill>
                <a:effectLst/>
                <a:uLnTx/>
                <a:uFillTx/>
                <a:latin typeface="BIZ UDPゴシック" panose="020B0400000000000000" pitchFamily="50" charset="-128"/>
                <a:ea typeface="BIZ UDPゴシック" panose="020B0400000000000000" pitchFamily="50" charset="-128"/>
                <a:cs typeface="+mn-cs"/>
              </a:rPr>
              <a:t>アルゼンチン</a:t>
            </a:r>
            <a:endParaRPr kumimoji="1" lang="en-US" altLang="ja-JP" sz="1800" b="0" i="0" u="none" strike="noStrike" kern="1200" cap="none" spc="0" normalizeH="0" baseline="0" noProof="0" dirty="0">
              <a:ln>
                <a:noFill/>
              </a:ln>
              <a:solidFill>
                <a:srgbClr val="67BB6E"/>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67BB6E"/>
                </a:solidFill>
                <a:effectLst/>
                <a:uLnTx/>
                <a:uFillTx/>
                <a:latin typeface="BIZ UDPゴシック" panose="020B0400000000000000" pitchFamily="50" charset="-128"/>
                <a:ea typeface="BIZ UDPゴシック" panose="020B0400000000000000" pitchFamily="50" charset="-128"/>
                <a:cs typeface="+mn-cs"/>
              </a:rPr>
              <a:t>南アフリカ</a:t>
            </a:r>
          </a:p>
        </p:txBody>
      </p:sp>
      <p:sp>
        <p:nvSpPr>
          <p:cNvPr id="41" name="正方形/長方形 40">
            <a:extLst>
              <a:ext uri="{FF2B5EF4-FFF2-40B4-BE49-F238E27FC236}">
                <a16:creationId xmlns:a16="http://schemas.microsoft.com/office/drawing/2014/main" id="{45AD4ADC-03BF-CDF9-CD4A-CF389A56B3DE}"/>
              </a:ext>
            </a:extLst>
          </p:cNvPr>
          <p:cNvSpPr/>
          <p:nvPr/>
        </p:nvSpPr>
        <p:spPr>
          <a:xfrm>
            <a:off x="5375920" y="5998543"/>
            <a:ext cx="1080120" cy="200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2" name="正方形/長方形 1">
            <a:extLst>
              <a:ext uri="{FF2B5EF4-FFF2-40B4-BE49-F238E27FC236}">
                <a16:creationId xmlns:a16="http://schemas.microsoft.com/office/drawing/2014/main" id="{BFA8CD02-4A3C-ADF3-5F58-582BD5FE7C60}"/>
              </a:ext>
            </a:extLst>
          </p:cNvPr>
          <p:cNvSpPr/>
          <p:nvPr/>
        </p:nvSpPr>
        <p:spPr>
          <a:xfrm>
            <a:off x="6384032" y="5998543"/>
            <a:ext cx="144016" cy="239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42" name="テキスト ボックス 41">
            <a:extLst>
              <a:ext uri="{FF2B5EF4-FFF2-40B4-BE49-F238E27FC236}">
                <a16:creationId xmlns:a16="http://schemas.microsoft.com/office/drawing/2014/main" id="{DCEDB3AA-E186-94E7-08A7-4D077E591BFE}"/>
              </a:ext>
            </a:extLst>
          </p:cNvPr>
          <p:cNvSpPr txBox="1"/>
          <p:nvPr/>
        </p:nvSpPr>
        <p:spPr>
          <a:xfrm>
            <a:off x="5303912" y="5922374"/>
            <a:ext cx="12961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相対リスク</a:t>
            </a:r>
          </a:p>
        </p:txBody>
      </p:sp>
      <p:cxnSp>
        <p:nvCxnSpPr>
          <p:cNvPr id="3" name="直線コネクタ 2">
            <a:extLst>
              <a:ext uri="{FF2B5EF4-FFF2-40B4-BE49-F238E27FC236}">
                <a16:creationId xmlns:a16="http://schemas.microsoft.com/office/drawing/2014/main" id="{8E44AB04-3A0B-DEAF-2FFE-1DFD41EA5D9C}"/>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4" name="タイトル 1">
            <a:extLst>
              <a:ext uri="{FF2B5EF4-FFF2-40B4-BE49-F238E27FC236}">
                <a16:creationId xmlns:a16="http://schemas.microsoft.com/office/drawing/2014/main" id="{0E3E320C-5D10-67A1-E326-43B114FF81B8}"/>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妊婦の有害事象としての国別早産率</a:t>
            </a:r>
          </a:p>
        </p:txBody>
      </p:sp>
      <p:sp>
        <p:nvSpPr>
          <p:cNvPr id="6" name="テキスト ボックス 3">
            <a:extLst>
              <a:ext uri="{FF2B5EF4-FFF2-40B4-BE49-F238E27FC236}">
                <a16:creationId xmlns:a16="http://schemas.microsoft.com/office/drawing/2014/main" id="{A3C784FD-6816-96C2-BD1B-66D5909CDD13}"/>
              </a:ext>
            </a:extLst>
          </p:cNvPr>
          <p:cNvSpPr txBox="1">
            <a:spLocks noChangeArrowheads="1"/>
          </p:cNvSpPr>
          <p:nvPr/>
        </p:nvSpPr>
        <p:spPr bwMode="auto">
          <a:xfrm>
            <a:off x="8115637" y="6225864"/>
            <a:ext cx="365516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N Engl J Med. 2023 Apr 20;388(16):1451-1464. </a:t>
            </a:r>
          </a:p>
        </p:txBody>
      </p:sp>
      <p:pic>
        <p:nvPicPr>
          <p:cNvPr id="8" name="オーディオ 7">
            <a:hlinkClick r:id="" action="ppaction://media"/>
            <a:extLst>
              <a:ext uri="{FF2B5EF4-FFF2-40B4-BE49-F238E27FC236}">
                <a16:creationId xmlns:a16="http://schemas.microsoft.com/office/drawing/2014/main" id="{6EA12DE4-9EA0-42DC-8559-08DC8A5E24A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079134283"/>
      </p:ext>
    </p:extLst>
  </p:cSld>
  <p:clrMapOvr>
    <a:masterClrMapping/>
  </p:clrMapOvr>
  <mc:AlternateContent xmlns:mc="http://schemas.openxmlformats.org/markup-compatibility/2006" xmlns:p14="http://schemas.microsoft.com/office/powerpoint/2010/main">
    <mc:Choice Requires="p14">
      <p:transition spd="slow" p14:dur="2000" advTm="23938"/>
    </mc:Choice>
    <mc:Fallback xmlns="">
      <p:transition spd="slow" advTm="23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a:extLst>
              <a:ext uri="{FF2B5EF4-FFF2-40B4-BE49-F238E27FC236}">
                <a16:creationId xmlns:a16="http://schemas.microsoft.com/office/drawing/2014/main" id="{7237E090-17AA-E162-B61C-685566042DBE}"/>
              </a:ext>
            </a:extLst>
          </p:cNvPr>
          <p:cNvSpPr txBox="1">
            <a:spLocks/>
          </p:cNvSpPr>
          <p:nvPr/>
        </p:nvSpPr>
        <p:spPr>
          <a:xfrm>
            <a:off x="641897" y="1117019"/>
            <a:ext cx="11582400" cy="32131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l"/>
              <a:tabLst/>
              <a:defRPr/>
            </a:pP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妊婦に接種することにより母体の</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RS</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ウイルスに対する</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中和抗体価を高め、胎盤を通じて母体から胎児へ</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中和抗体が移行することで、乳児における</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RS</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ウイルスを原因とする下気道疾患を予防する</a:t>
            </a:r>
            <a:br>
              <a:rPr kumimoji="1" lang="en-US" altLang="ja-JP"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endPar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a:buFont typeface="Wingdings" panose="05000000000000000000" pitchFamily="2" charset="2"/>
              <a:buChar char="l"/>
              <a:defRPr/>
            </a:pP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用法・用量は、妊娠</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28</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36</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週の妊婦に</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回</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0.5mL</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を筋肉内に接種する　　　　　　　　　　　　　　　　　　　（</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2026</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a:t>
            </a:r>
            <a: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4</a:t>
            </a: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月から定期接種化の予定）</a:t>
            </a:r>
            <a:br>
              <a:rPr lang="en-US" altLang="ja-JP" sz="1050" noProof="0" dirty="0">
                <a:solidFill>
                  <a:prstClr val="black"/>
                </a:solidFill>
                <a:latin typeface="BIZ UDPゴシック" panose="020B0400000000000000" pitchFamily="50" charset="-128"/>
                <a:ea typeface="BIZ UDPゴシック" panose="020B0400000000000000" pitchFamily="50" charset="-128"/>
              </a:rPr>
            </a:br>
            <a:endPar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l"/>
              <a:tabLst/>
              <a:defRPr/>
            </a:pP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臨床試験の結果からは早産出生や出生児の低出生体重との</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関連は示されていないが、接種を受けた妊婦及び児の</a:t>
            </a:r>
            <a:br>
              <a:rPr kumimoji="1" lang="en-US" altLang="ja-JP"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安全性のモニタリングを行うことが重要である</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l"/>
              <a:tabLst/>
              <a:defRPr/>
            </a:pPr>
            <a:endParaRPr kumimoji="1" lang="ja-JP" altLang="en-US" sz="3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9" name="グループ化 8">
            <a:extLst>
              <a:ext uri="{FF2B5EF4-FFF2-40B4-BE49-F238E27FC236}">
                <a16:creationId xmlns:a16="http://schemas.microsoft.com/office/drawing/2014/main" id="{29F03B9D-6072-F0FE-F100-729E4EB27A13}"/>
              </a:ext>
            </a:extLst>
          </p:cNvPr>
          <p:cNvGrpSpPr/>
          <p:nvPr/>
        </p:nvGrpSpPr>
        <p:grpSpPr>
          <a:xfrm>
            <a:off x="9434642" y="1956665"/>
            <a:ext cx="2059952" cy="2342934"/>
            <a:chOff x="8627260" y="3044696"/>
            <a:chExt cx="3157464" cy="3591214"/>
          </a:xfrm>
        </p:grpSpPr>
        <p:sp>
          <p:nvSpPr>
            <p:cNvPr id="10" name="楕円 9">
              <a:extLst>
                <a:ext uri="{FF2B5EF4-FFF2-40B4-BE49-F238E27FC236}">
                  <a16:creationId xmlns:a16="http://schemas.microsoft.com/office/drawing/2014/main" id="{A8DA4B1F-C90D-ECE6-7773-0ECE10E387C6}"/>
                </a:ext>
              </a:extLst>
            </p:cNvPr>
            <p:cNvSpPr/>
            <p:nvPr/>
          </p:nvSpPr>
          <p:spPr>
            <a:xfrm>
              <a:off x="8627260" y="3246428"/>
              <a:ext cx="3157464" cy="3157464"/>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Arial"/>
                <a:ea typeface="ＭＳ Ｐゴシック"/>
                <a:cs typeface="+mn-cs"/>
              </a:endParaRPr>
            </a:p>
          </p:txBody>
        </p:sp>
        <p:pic>
          <p:nvPicPr>
            <p:cNvPr id="11" name="図 10" descr="おもちゃ, 人形, 挿絵 が含まれている画像&#10;&#10;AI によって生成されたコンテンツは間違っている可能性があります。">
              <a:extLst>
                <a:ext uri="{FF2B5EF4-FFF2-40B4-BE49-F238E27FC236}">
                  <a16:creationId xmlns:a16="http://schemas.microsoft.com/office/drawing/2014/main" id="{7D783076-8C2A-98FF-DE07-934FB414F6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8261" y="3044696"/>
              <a:ext cx="2876108" cy="3591214"/>
            </a:xfrm>
            <a:prstGeom prst="rect">
              <a:avLst/>
            </a:prstGeom>
          </p:spPr>
        </p:pic>
      </p:grpSp>
      <p:pic>
        <p:nvPicPr>
          <p:cNvPr id="12" name="図 11" descr="テーブル, 部屋, 花 が含まれている画像&#10;&#10;自動的に生成された説明">
            <a:extLst>
              <a:ext uri="{FF2B5EF4-FFF2-40B4-BE49-F238E27FC236}">
                <a16:creationId xmlns:a16="http://schemas.microsoft.com/office/drawing/2014/main" id="{6D2FAFC9-0474-63C1-B704-1F245291525A}"/>
              </a:ext>
            </a:extLst>
          </p:cNvPr>
          <p:cNvPicPr>
            <a:picLocks noChangeAspect="1"/>
          </p:cNvPicPr>
          <p:nvPr/>
        </p:nvPicPr>
        <p:blipFill>
          <a:blip r:embed="rId7">
            <a:extLst>
              <a:ext uri="{28A0092B-C50C-407E-A947-70E740481C1C}">
                <a14:useLocalDpi xmlns:a14="http://schemas.microsoft.com/office/drawing/2010/main" val="0"/>
              </a:ext>
            </a:extLst>
          </a:blip>
          <a:srcRect l="65679" t="22961" r="20146" b="57089"/>
          <a:stretch/>
        </p:blipFill>
        <p:spPr>
          <a:xfrm>
            <a:off x="10621418" y="5495778"/>
            <a:ext cx="1147499" cy="1211249"/>
          </a:xfrm>
          <a:prstGeom prst="rect">
            <a:avLst/>
          </a:prstGeom>
        </p:spPr>
      </p:pic>
      <p:pic>
        <p:nvPicPr>
          <p:cNvPr id="13" name="図 12" descr="テーブル, 部屋, 花 が含まれている画像&#10;&#10;自動的に生成された説明">
            <a:extLst>
              <a:ext uri="{FF2B5EF4-FFF2-40B4-BE49-F238E27FC236}">
                <a16:creationId xmlns:a16="http://schemas.microsoft.com/office/drawing/2014/main" id="{83E24635-E68D-FCA7-4427-2BE1802977D1}"/>
              </a:ext>
            </a:extLst>
          </p:cNvPr>
          <p:cNvPicPr>
            <a:picLocks noChangeAspect="1"/>
          </p:cNvPicPr>
          <p:nvPr/>
        </p:nvPicPr>
        <p:blipFill>
          <a:blip r:embed="rId7">
            <a:extLst>
              <a:ext uri="{28A0092B-C50C-407E-A947-70E740481C1C}">
                <a14:useLocalDpi xmlns:a14="http://schemas.microsoft.com/office/drawing/2010/main" val="0"/>
              </a:ext>
            </a:extLst>
          </a:blip>
          <a:srcRect l="66357" t="66417" r="19468" b="13633"/>
          <a:stretch/>
        </p:blipFill>
        <p:spPr>
          <a:xfrm>
            <a:off x="9708965" y="5495778"/>
            <a:ext cx="1147500" cy="1211250"/>
          </a:xfrm>
          <a:prstGeom prst="rect">
            <a:avLst/>
          </a:prstGeom>
        </p:spPr>
      </p:pic>
      <p:cxnSp>
        <p:nvCxnSpPr>
          <p:cNvPr id="2" name="直線コネクタ 1">
            <a:extLst>
              <a:ext uri="{FF2B5EF4-FFF2-40B4-BE49-F238E27FC236}">
                <a16:creationId xmlns:a16="http://schemas.microsoft.com/office/drawing/2014/main" id="{2B5566DF-B97C-AF84-2DF5-5EC1BECB857C}"/>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6922A000-D2AA-CD53-8060-FBDBDEA81EE9}"/>
              </a:ext>
            </a:extLst>
          </p:cNvPr>
          <p:cNvSpPr txBox="1">
            <a:spLocks/>
          </p:cNvSpPr>
          <p:nvPr/>
        </p:nvSpPr>
        <p:spPr bwMode="auto">
          <a:xfrm>
            <a:off x="1125766" y="97145"/>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latin typeface="BIZ UDPゴシック" panose="020B0400000000000000" pitchFamily="50" charset="-128"/>
                <a:ea typeface="BIZ UDPゴシック" panose="020B0400000000000000" pitchFamily="50" charset="-128"/>
              </a:rPr>
              <a:t>RS</a:t>
            </a:r>
            <a:r>
              <a:rPr lang="ja-JP" altLang="en-US" sz="3600" dirty="0">
                <a:latin typeface="BIZ UDPゴシック" panose="020B0400000000000000" pitchFamily="50" charset="-128"/>
                <a:ea typeface="BIZ UDPゴシック" panose="020B0400000000000000" pitchFamily="50" charset="-128"/>
              </a:rPr>
              <a:t>ウイルス母子免疫ワクチン</a:t>
            </a:r>
          </a:p>
        </p:txBody>
      </p:sp>
      <p:pic>
        <p:nvPicPr>
          <p:cNvPr id="15" name="オーディオ 14">
            <a:hlinkClick r:id="" action="ppaction://media"/>
            <a:extLst>
              <a:ext uri="{FF2B5EF4-FFF2-40B4-BE49-F238E27FC236}">
                <a16:creationId xmlns:a16="http://schemas.microsoft.com/office/drawing/2014/main" id="{D3BC7C92-F184-4CD7-8913-5F087E3828D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783887753"/>
      </p:ext>
    </p:extLst>
  </p:cSld>
  <p:clrMapOvr>
    <a:masterClrMapping/>
  </p:clrMapOvr>
  <mc:AlternateContent xmlns:mc="http://schemas.openxmlformats.org/markup-compatibility/2006" xmlns:p14="http://schemas.microsoft.com/office/powerpoint/2010/main">
    <mc:Choice Requires="p14">
      <p:transition spd="slow" p14:dur="2000" advTm="81075"/>
    </mc:Choice>
    <mc:Fallback xmlns="">
      <p:transition spd="slow" advTm="81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5"/>
                </p:tgtEl>
              </p:cMediaNode>
            </p:audio>
          </p:childTnLst>
        </p:cTn>
      </p:par>
    </p:tnLst>
  </p:timing>
  <p:extLst>
    <p:ext uri="{6950BFC3-D8DA-4A85-94F7-54DA5524770B}">
      <p188:commentRel xmlns:p188="http://schemas.microsoft.com/office/powerpoint/2018/8/main" xmlns="" r:id="rId9"/>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楕円 5">
            <a:extLst>
              <a:ext uri="{FF2B5EF4-FFF2-40B4-BE49-F238E27FC236}">
                <a16:creationId xmlns:a16="http://schemas.microsoft.com/office/drawing/2014/main" id="{29CFEB51-D0C4-3010-B71C-8AC95D1E8BCC}"/>
              </a:ext>
            </a:extLst>
          </p:cNvPr>
          <p:cNvSpPr/>
          <p:nvPr/>
        </p:nvSpPr>
        <p:spPr>
          <a:xfrm>
            <a:off x="2933239" y="266239"/>
            <a:ext cx="6325522" cy="6325522"/>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Rectangle 1">
            <a:extLst>
              <a:ext uri="{FF2B5EF4-FFF2-40B4-BE49-F238E27FC236}">
                <a16:creationId xmlns:a16="http://schemas.microsoft.com/office/drawing/2014/main" id="{7A55B26D-906C-D620-D32A-548D466D417A}"/>
              </a:ext>
            </a:extLst>
          </p:cNvPr>
          <p:cNvSpPr txBox="1">
            <a:spLocks/>
          </p:cNvSpPr>
          <p:nvPr/>
        </p:nvSpPr>
        <p:spPr bwMode="auto">
          <a:xfrm>
            <a:off x="3004984" y="1846262"/>
            <a:ext cx="6253777"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eaLnBrk="1" hangingPunct="1">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ja-JP" sz="5400" b="1" dirty="0">
                <a:solidFill>
                  <a:schemeClr val="accent5">
                    <a:lumMod val="75000"/>
                  </a:schemeClr>
                </a:solidFill>
                <a:latin typeface="BIZ UDPゴシック" panose="020B0400000000000000" pitchFamily="50" charset="-128"/>
                <a:ea typeface="BIZ UDPゴシック" panose="020B0400000000000000" pitchFamily="50" charset="-128"/>
                <a:cs typeface="ＭＳ Ｐゴシック" panose="020B0600070205080204" pitchFamily="50" charset="-128"/>
              </a:rPr>
              <a:t>GBS</a:t>
            </a:r>
            <a:r>
              <a:rPr lang="ja-JP" altLang="en-US" sz="5400" b="1" dirty="0">
                <a:solidFill>
                  <a:schemeClr val="accent5">
                    <a:lumMod val="75000"/>
                  </a:schemeClr>
                </a:solidFill>
                <a:latin typeface="BIZ UDPゴシック" panose="020B0400000000000000" pitchFamily="50" charset="-128"/>
                <a:ea typeface="BIZ UDPゴシック" panose="020B0400000000000000" pitchFamily="50" charset="-128"/>
                <a:cs typeface="ＭＳ Ｐゴシック" panose="020B0600070205080204" pitchFamily="50" charset="-128"/>
              </a:rPr>
              <a:t>ワクチン</a:t>
            </a:r>
          </a:p>
        </p:txBody>
      </p:sp>
      <p:pic>
        <p:nvPicPr>
          <p:cNvPr id="9" name="図 8">
            <a:extLst>
              <a:ext uri="{FF2B5EF4-FFF2-40B4-BE49-F238E27FC236}">
                <a16:creationId xmlns:a16="http://schemas.microsoft.com/office/drawing/2014/main" id="{99A7EB6B-3DF6-1E0E-D411-8A2B6ECA87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000998">
            <a:off x="4226798" y="3831088"/>
            <a:ext cx="4021904" cy="1616030"/>
          </a:xfrm>
          <a:prstGeom prst="rect">
            <a:avLst/>
          </a:prstGeom>
        </p:spPr>
      </p:pic>
      <p:pic>
        <p:nvPicPr>
          <p:cNvPr id="2" name="オーディオ 1">
            <a:hlinkClick r:id="" action="ppaction://media"/>
            <a:extLst>
              <a:ext uri="{FF2B5EF4-FFF2-40B4-BE49-F238E27FC236}">
                <a16:creationId xmlns:a16="http://schemas.microsoft.com/office/drawing/2014/main" id="{FD123383-AAA8-481B-9072-7AC331EAF5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58978128"/>
      </p:ext>
    </p:extLst>
  </p:cSld>
  <p:clrMapOvr>
    <a:masterClrMapping/>
  </p:clrMapOvr>
  <mc:AlternateContent xmlns:mc="http://schemas.openxmlformats.org/markup-compatibility/2006" xmlns:p14="http://schemas.microsoft.com/office/powerpoint/2010/main">
    <mc:Choice Requires="p14">
      <p:transition spd="slow" p14:dur="2000" advTm="5921"/>
    </mc:Choice>
    <mc:Fallback xmlns="">
      <p:transition spd="slow" advTm="5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159A6DC6-E0E8-8FBB-56EE-9CC05DFB6658}"/>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dirty="0">
              <a:ln>
                <a:noFill/>
              </a:ln>
              <a:solidFill>
                <a:schemeClr val="tx1"/>
              </a:solidFill>
              <a:effectLst/>
              <a:latin typeface="ＭＳ Ｐゴシック" pitchFamily="50" charset="-128"/>
              <a:ea typeface="ＭＳ Ｐゴシック" pitchFamily="50" charset="-128"/>
            </a:endParaRPr>
          </a:p>
        </p:txBody>
      </p:sp>
      <p:sp>
        <p:nvSpPr>
          <p:cNvPr id="11" name="タイトル 1">
            <a:extLst>
              <a:ext uri="{FF2B5EF4-FFF2-40B4-BE49-F238E27FC236}">
                <a16:creationId xmlns:a16="http://schemas.microsoft.com/office/drawing/2014/main" id="{BEF30B2B-EDA6-6FF1-5EEF-92110B2F9367}"/>
              </a:ext>
            </a:extLst>
          </p:cNvPr>
          <p:cNvSpPr txBox="1">
            <a:spLocks/>
          </p:cNvSpPr>
          <p:nvPr/>
        </p:nvSpPr>
        <p:spPr>
          <a:xfrm>
            <a:off x="609600" y="732926"/>
            <a:ext cx="10972800" cy="1143000"/>
          </a:xfrm>
          <a:prstGeom prst="rect">
            <a:avLst/>
          </a:prstGeom>
        </p:spPr>
        <p:txBody>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dirty="0">
                <a:latin typeface="BIZ UDPゴシック" panose="020B0400000000000000" pitchFamily="50" charset="-128"/>
                <a:ea typeface="BIZ UDPゴシック" panose="020B0400000000000000" pitchFamily="50" charset="-128"/>
              </a:rPr>
              <a:t>GBS</a:t>
            </a:r>
            <a:r>
              <a:rPr lang="ja-JP" altLang="en-US" dirty="0">
                <a:latin typeface="BIZ UDPゴシック" panose="020B0400000000000000" pitchFamily="50" charset="-128"/>
                <a:ea typeface="BIZ UDPゴシック" panose="020B0400000000000000" pitchFamily="50" charset="-128"/>
              </a:rPr>
              <a:t>とは</a:t>
            </a:r>
          </a:p>
        </p:txBody>
      </p:sp>
      <p:cxnSp>
        <p:nvCxnSpPr>
          <p:cNvPr id="12" name="直線コネクタ 11">
            <a:extLst>
              <a:ext uri="{FF2B5EF4-FFF2-40B4-BE49-F238E27FC236}">
                <a16:creationId xmlns:a16="http://schemas.microsoft.com/office/drawing/2014/main" id="{595EF393-4960-9421-CE90-156277D09AD4}"/>
              </a:ext>
            </a:extLst>
          </p:cNvPr>
          <p:cNvCxnSpPr/>
          <p:nvPr/>
        </p:nvCxnSpPr>
        <p:spPr bwMode="auto">
          <a:xfrm>
            <a:off x="760512" y="1629330"/>
            <a:ext cx="10670976"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16" name="コンテンツ プレースホルダー 2">
            <a:extLst>
              <a:ext uri="{FF2B5EF4-FFF2-40B4-BE49-F238E27FC236}">
                <a16:creationId xmlns:a16="http://schemas.microsoft.com/office/drawing/2014/main" id="{292D8D8C-EF10-40AD-85C1-AADFE5A573C1}"/>
              </a:ext>
            </a:extLst>
          </p:cNvPr>
          <p:cNvSpPr txBox="1">
            <a:spLocks/>
          </p:cNvSpPr>
          <p:nvPr/>
        </p:nvSpPr>
        <p:spPr>
          <a:xfrm>
            <a:off x="923723" y="1748489"/>
            <a:ext cx="10511332" cy="5261596"/>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0"/>
              </a:spcBef>
              <a:spcAft>
                <a:spcPts val="0"/>
              </a:spcAft>
              <a:buFont typeface="Wingdings" panose="05000000000000000000" pitchFamily="2" charset="2"/>
              <a:buChar char="l"/>
            </a:pPr>
            <a:r>
              <a:rPr lang="en-US" altLang="ja-JP" sz="2600" dirty="0">
                <a:latin typeface="BIZ UDPゴシック" panose="020B0400000000000000" pitchFamily="50" charset="-128"/>
                <a:ea typeface="BIZ UDPゴシック" panose="020B0400000000000000" pitchFamily="50" charset="-128"/>
              </a:rPr>
              <a:t>B</a:t>
            </a:r>
            <a:r>
              <a:rPr lang="ja-JP" altLang="en-US" sz="2600" dirty="0">
                <a:latin typeface="BIZ UDPゴシック" panose="020B0400000000000000" pitchFamily="50" charset="-128"/>
                <a:ea typeface="BIZ UDPゴシック" panose="020B0400000000000000" pitchFamily="50" charset="-128"/>
              </a:rPr>
              <a:t>群溶血性連鎖球菌（</a:t>
            </a:r>
            <a:r>
              <a:rPr lang="en-US" altLang="ja-JP" sz="2600" dirty="0">
                <a:latin typeface="BIZ UDPゴシック" panose="020B0400000000000000" pitchFamily="50" charset="-128"/>
                <a:ea typeface="BIZ UDPゴシック" panose="020B0400000000000000" pitchFamily="50" charset="-128"/>
              </a:rPr>
              <a:t>group B </a:t>
            </a:r>
            <a:r>
              <a:rPr lang="en-US" altLang="ja-JP" sz="2600" dirty="0" err="1">
                <a:latin typeface="BIZ UDPゴシック" panose="020B0400000000000000" pitchFamily="50" charset="-128"/>
                <a:ea typeface="BIZ UDPゴシック" panose="020B0400000000000000" pitchFamily="50" charset="-128"/>
              </a:rPr>
              <a:t>streptococcus:GBS</a:t>
            </a:r>
            <a:r>
              <a:rPr lang="ja-JP" altLang="en-US" sz="2600" dirty="0">
                <a:latin typeface="BIZ UDPゴシック" panose="020B0400000000000000" pitchFamily="50" charset="-128"/>
                <a:ea typeface="BIZ UDPゴシック" panose="020B0400000000000000" pitchFamily="50" charset="-128"/>
              </a:rPr>
              <a:t>）と呼ばれる細菌です。</a:t>
            </a:r>
          </a:p>
          <a:p>
            <a:pPr>
              <a:lnSpc>
                <a:spcPct val="120000"/>
              </a:lnSpc>
              <a:spcBef>
                <a:spcPts val="0"/>
              </a:spcBef>
              <a:spcAft>
                <a:spcPts val="0"/>
              </a:spcAft>
              <a:buFont typeface="Wingdings" panose="05000000000000000000" pitchFamily="2" charset="2"/>
              <a:buChar char="l"/>
            </a:pPr>
            <a:r>
              <a:rPr lang="en-US" altLang="ja-JP" sz="2600" dirty="0">
                <a:latin typeface="BIZ UDPゴシック" panose="020B0400000000000000" pitchFamily="50" charset="-128"/>
                <a:ea typeface="BIZ UDPゴシック" panose="020B0400000000000000" pitchFamily="50" charset="-128"/>
              </a:rPr>
              <a:t>GBS</a:t>
            </a:r>
            <a:r>
              <a:rPr lang="ja-JP" altLang="en-US" sz="2600" dirty="0">
                <a:latin typeface="BIZ UDPゴシック" panose="020B0400000000000000" pitchFamily="50" charset="-128"/>
                <a:ea typeface="BIZ UDPゴシック" panose="020B0400000000000000" pitchFamily="50" charset="-128"/>
              </a:rPr>
              <a:t>は膣・肛門・直腸などにいる常在菌です。</a:t>
            </a:r>
          </a:p>
          <a:p>
            <a:pPr>
              <a:lnSpc>
                <a:spcPct val="120000"/>
              </a:lnSpc>
              <a:spcBef>
                <a:spcPts val="0"/>
              </a:spcBef>
              <a:spcAft>
                <a:spcPts val="0"/>
              </a:spcAft>
              <a:buFont typeface="Wingdings" panose="05000000000000000000" pitchFamily="2" charset="2"/>
              <a:buChar char="l"/>
            </a:pPr>
            <a:r>
              <a:rPr lang="ja-JP" altLang="en-US" sz="2600" spc="-150" dirty="0">
                <a:latin typeface="BIZ UDPゴシック" panose="020B0400000000000000" pitchFamily="50" charset="-128"/>
                <a:ea typeface="BIZ UDPゴシック" panose="020B0400000000000000" pitchFamily="50" charset="-128"/>
              </a:rPr>
              <a:t>妊婦の保菌率は</a:t>
            </a:r>
            <a:r>
              <a:rPr lang="en-US" altLang="ja-JP" sz="2600" spc="-150" dirty="0">
                <a:latin typeface="BIZ UDPゴシック" panose="020B0400000000000000" pitchFamily="50" charset="-128"/>
                <a:ea typeface="BIZ UDPゴシック" panose="020B0400000000000000" pitchFamily="50" charset="-128"/>
              </a:rPr>
              <a:t>10</a:t>
            </a:r>
            <a:r>
              <a:rPr lang="ja-JP" altLang="en-US" sz="2600" spc="-150" dirty="0">
                <a:latin typeface="BIZ UDPゴシック" panose="020B0400000000000000" pitchFamily="50" charset="-128"/>
                <a:ea typeface="BIZ UDPゴシック" panose="020B0400000000000000" pitchFamily="50" charset="-128"/>
              </a:rPr>
              <a:t>～</a:t>
            </a:r>
            <a:r>
              <a:rPr lang="en-US" altLang="ja-JP" sz="2600" spc="-150" dirty="0">
                <a:latin typeface="BIZ UDPゴシック" panose="020B0400000000000000" pitchFamily="50" charset="-128"/>
                <a:ea typeface="BIZ UDPゴシック" panose="020B0400000000000000" pitchFamily="50" charset="-128"/>
              </a:rPr>
              <a:t>30</a:t>
            </a:r>
            <a:r>
              <a:rPr lang="ja-JP" altLang="en-US" sz="2600" spc="-150" dirty="0">
                <a:latin typeface="BIZ UDPゴシック" panose="020B0400000000000000" pitchFamily="50" charset="-128"/>
                <a:ea typeface="BIZ UDPゴシック" panose="020B0400000000000000" pitchFamily="50" charset="-128"/>
              </a:rPr>
              <a:t>％とされ、保菌していても症状はありません。</a:t>
            </a:r>
          </a:p>
          <a:p>
            <a:pPr>
              <a:lnSpc>
                <a:spcPct val="120000"/>
              </a:lnSpc>
              <a:spcBef>
                <a:spcPts val="0"/>
              </a:spcBef>
              <a:spcAft>
                <a:spcPts val="0"/>
              </a:spcAft>
              <a:buFont typeface="Wingdings" panose="05000000000000000000" pitchFamily="2" charset="2"/>
              <a:buChar char="l"/>
            </a:pPr>
            <a:r>
              <a:rPr lang="en-US" altLang="ja-JP" sz="2600" dirty="0">
                <a:latin typeface="BIZ UDPゴシック" panose="020B0400000000000000" pitchFamily="50" charset="-128"/>
                <a:ea typeface="BIZ UDPゴシック" panose="020B0400000000000000" pitchFamily="50" charset="-128"/>
              </a:rPr>
              <a:t>GBS</a:t>
            </a:r>
            <a:r>
              <a:rPr lang="ja-JP" altLang="en-US" sz="2600" dirty="0">
                <a:latin typeface="BIZ UDPゴシック" panose="020B0400000000000000" pitchFamily="50" charset="-128"/>
                <a:ea typeface="BIZ UDPゴシック" panose="020B0400000000000000" pitchFamily="50" charset="-128"/>
              </a:rPr>
              <a:t>は主に母子垂直感染により感染し、「新生児～</a:t>
            </a:r>
            <a:r>
              <a:rPr lang="en-US" altLang="ja-JP" sz="2600" dirty="0">
                <a:latin typeface="BIZ UDPゴシック" panose="020B0400000000000000" pitchFamily="50" charset="-128"/>
                <a:ea typeface="BIZ UDPゴシック" panose="020B0400000000000000" pitchFamily="50" charset="-128"/>
              </a:rPr>
              <a:t>3</a:t>
            </a:r>
            <a:r>
              <a:rPr lang="ja-JP" altLang="en-US" sz="2600" dirty="0">
                <a:latin typeface="BIZ UDPゴシック" panose="020B0400000000000000" pitchFamily="50" charset="-128"/>
                <a:ea typeface="BIZ UDPゴシック" panose="020B0400000000000000" pitchFamily="50" charset="-128"/>
              </a:rPr>
              <a:t>か月未満の乳児」に髄膜炎などの重症感染症をひき起こします。</a:t>
            </a:r>
          </a:p>
          <a:p>
            <a:pPr>
              <a:lnSpc>
                <a:spcPct val="120000"/>
              </a:lnSpc>
              <a:spcBef>
                <a:spcPts val="0"/>
              </a:spcBef>
              <a:spcAft>
                <a:spcPts val="0"/>
              </a:spcAft>
              <a:buFont typeface="Wingdings" panose="05000000000000000000" pitchFamily="2" charset="2"/>
              <a:buChar char="l"/>
            </a:pPr>
            <a:r>
              <a:rPr lang="en-US" altLang="ja-JP" sz="2600" spc="-150" dirty="0">
                <a:latin typeface="BIZ UDPゴシック" panose="020B0400000000000000" pitchFamily="50" charset="-128"/>
                <a:ea typeface="BIZ UDPゴシック" panose="020B0400000000000000" pitchFamily="50" charset="-128"/>
              </a:rPr>
              <a:t>GBS</a:t>
            </a:r>
            <a:r>
              <a:rPr lang="ja-JP" altLang="en-US" sz="2600" spc="-150" dirty="0">
                <a:latin typeface="BIZ UDPゴシック" panose="020B0400000000000000" pitchFamily="50" charset="-128"/>
                <a:ea typeface="BIZ UDPゴシック" panose="020B0400000000000000" pitchFamily="50" charset="-128"/>
              </a:rPr>
              <a:t>の病原性の主体は、莢膜（カプセル）で、</a:t>
            </a:r>
            <a:r>
              <a:rPr lang="en-US" altLang="ja-JP" sz="2600" spc="-150" dirty="0">
                <a:latin typeface="BIZ UDPゴシック" panose="020B0400000000000000" pitchFamily="50" charset="-128"/>
                <a:ea typeface="BIZ UDPゴシック" panose="020B0400000000000000" pitchFamily="50" charset="-128"/>
              </a:rPr>
              <a:t>10</a:t>
            </a:r>
            <a:r>
              <a:rPr lang="ja-JP" altLang="en-US" sz="2600" spc="-150" dirty="0">
                <a:latin typeface="BIZ UDPゴシック" panose="020B0400000000000000" pitchFamily="50" charset="-128"/>
                <a:ea typeface="BIZ UDPゴシック" panose="020B0400000000000000" pitchFamily="50" charset="-128"/>
              </a:rPr>
              <a:t>種類に分けられます。</a:t>
            </a:r>
          </a:p>
          <a:p>
            <a:pPr>
              <a:lnSpc>
                <a:spcPct val="120000"/>
              </a:lnSpc>
              <a:spcBef>
                <a:spcPts val="0"/>
              </a:spcBef>
              <a:spcAft>
                <a:spcPts val="0"/>
              </a:spcAft>
              <a:buFont typeface="Wingdings" panose="05000000000000000000" pitchFamily="2" charset="2"/>
              <a:buChar char="l"/>
            </a:pPr>
            <a:r>
              <a:rPr lang="ja-JP" altLang="en-US" sz="2600" spc="-150" dirty="0">
                <a:latin typeface="BIZ UDPゴシック" panose="020B0400000000000000" pitchFamily="50" charset="-128"/>
                <a:ea typeface="BIZ UDPゴシック" panose="020B0400000000000000" pitchFamily="50" charset="-128"/>
              </a:rPr>
              <a:t>このうち、小児に重症感染症を引き起こす莢膜型は</a:t>
            </a:r>
            <a:r>
              <a:rPr lang="en-US" altLang="ja-JP" sz="2600" spc="-150" dirty="0">
                <a:latin typeface="BIZ UDPゴシック" panose="020B0400000000000000" pitchFamily="50" charset="-128"/>
                <a:ea typeface="BIZ UDPゴシック" panose="020B0400000000000000" pitchFamily="50" charset="-128"/>
              </a:rPr>
              <a:t>Ⅲ</a:t>
            </a:r>
            <a:r>
              <a:rPr lang="ja-JP" altLang="en-US" sz="2600" spc="-150" dirty="0">
                <a:latin typeface="BIZ UDPゴシック" panose="020B0400000000000000" pitchFamily="50" charset="-128"/>
                <a:ea typeface="BIZ UDPゴシック" panose="020B0400000000000000" pitchFamily="50" charset="-128"/>
              </a:rPr>
              <a:t>型と</a:t>
            </a:r>
            <a:r>
              <a:rPr lang="en-US" altLang="ja-JP" sz="2600" spc="-150" dirty="0" err="1">
                <a:latin typeface="BIZ UDPゴシック" panose="020B0400000000000000" pitchFamily="50" charset="-128"/>
                <a:ea typeface="BIZ UDPゴシック" panose="020B0400000000000000" pitchFamily="50" charset="-128"/>
              </a:rPr>
              <a:t>Ia</a:t>
            </a:r>
            <a:r>
              <a:rPr lang="ja-JP" altLang="en-US" sz="2600" spc="-150" dirty="0">
                <a:latin typeface="BIZ UDPゴシック" panose="020B0400000000000000" pitchFamily="50" charset="-128"/>
                <a:ea typeface="BIZ UDPゴシック" panose="020B0400000000000000" pitchFamily="50" charset="-128"/>
              </a:rPr>
              <a:t>型が多く</a:t>
            </a:r>
            <a:r>
              <a:rPr lang="ja-JP" altLang="en-US" sz="2600" dirty="0">
                <a:latin typeface="BIZ UDPゴシック" panose="020B0400000000000000" pitchFamily="50" charset="-128"/>
                <a:ea typeface="BIZ UDPゴシック" panose="020B0400000000000000" pitchFamily="50" charset="-128"/>
              </a:rPr>
              <a:t>、</a:t>
            </a:r>
            <a:br>
              <a:rPr lang="en-US" altLang="ja-JP" sz="2600" dirty="0">
                <a:latin typeface="BIZ UDPゴシック" panose="020B0400000000000000" pitchFamily="50" charset="-128"/>
                <a:ea typeface="BIZ UDPゴシック" panose="020B0400000000000000" pitchFamily="50" charset="-128"/>
              </a:rPr>
            </a:br>
            <a:r>
              <a:rPr lang="ja-JP" altLang="en-US" sz="2600" dirty="0">
                <a:latin typeface="BIZ UDPゴシック" panose="020B0400000000000000" pitchFamily="50" charset="-128"/>
                <a:ea typeface="BIZ UDPゴシック" panose="020B0400000000000000" pitchFamily="50" charset="-128"/>
              </a:rPr>
              <a:t>この</a:t>
            </a:r>
            <a:r>
              <a:rPr lang="en-US" altLang="ja-JP" sz="2600" dirty="0">
                <a:latin typeface="BIZ UDPゴシック" panose="020B0400000000000000" pitchFamily="50" charset="-128"/>
                <a:ea typeface="BIZ UDPゴシック" panose="020B0400000000000000" pitchFamily="50" charset="-128"/>
              </a:rPr>
              <a:t>2</a:t>
            </a:r>
            <a:r>
              <a:rPr lang="ja-JP" altLang="en-US" sz="2600" dirty="0">
                <a:latin typeface="BIZ UDPゴシック" panose="020B0400000000000000" pitchFamily="50" charset="-128"/>
                <a:ea typeface="BIZ UDPゴシック" panose="020B0400000000000000" pitchFamily="50" charset="-128"/>
              </a:rPr>
              <a:t>種類が全体の</a:t>
            </a:r>
            <a:r>
              <a:rPr lang="en-US" altLang="ja-JP" sz="2600" dirty="0">
                <a:latin typeface="BIZ UDPゴシック" panose="020B0400000000000000" pitchFamily="50" charset="-128"/>
                <a:ea typeface="BIZ UDPゴシック" panose="020B0400000000000000" pitchFamily="50" charset="-128"/>
              </a:rPr>
              <a:t>90</a:t>
            </a:r>
            <a:r>
              <a:rPr lang="ja-JP" altLang="en-US" sz="2600" dirty="0">
                <a:latin typeface="BIZ UDPゴシック" panose="020B0400000000000000" pitchFamily="50" charset="-128"/>
                <a:ea typeface="BIZ UDPゴシック" panose="020B0400000000000000" pitchFamily="50" charset="-128"/>
              </a:rPr>
              <a:t>％近くを占めます。</a:t>
            </a:r>
          </a:p>
          <a:p>
            <a:pPr>
              <a:lnSpc>
                <a:spcPct val="120000"/>
              </a:lnSpc>
              <a:spcBef>
                <a:spcPts val="0"/>
              </a:spcBef>
              <a:spcAft>
                <a:spcPts val="0"/>
              </a:spcAft>
              <a:buFont typeface="Wingdings" panose="05000000000000000000" pitchFamily="2" charset="2"/>
              <a:buChar char="l"/>
            </a:pPr>
            <a:endParaRPr lang="ja-JP" altLang="en-US" sz="2600" dirty="0">
              <a:latin typeface="BIZ UDPゴシック" panose="020B0400000000000000" pitchFamily="50" charset="-128"/>
              <a:ea typeface="BIZ UDPゴシック" panose="020B0400000000000000" pitchFamily="50" charset="-128"/>
            </a:endParaRPr>
          </a:p>
          <a:p>
            <a:pPr marL="0" indent="0">
              <a:lnSpc>
                <a:spcPct val="120000"/>
              </a:lnSpc>
              <a:spcBef>
                <a:spcPts val="0"/>
              </a:spcBef>
              <a:spcAft>
                <a:spcPts val="0"/>
              </a:spcAft>
              <a:buNone/>
            </a:pPr>
            <a:endParaRPr lang="ja-JP" altLang="en-US" sz="2600" dirty="0">
              <a:latin typeface="BIZ UDPゴシック" panose="020B0400000000000000" pitchFamily="50" charset="-128"/>
              <a:ea typeface="BIZ UDPゴシック" panose="020B0400000000000000" pitchFamily="50" charset="-128"/>
            </a:endParaRPr>
          </a:p>
        </p:txBody>
      </p:sp>
      <p:pic>
        <p:nvPicPr>
          <p:cNvPr id="4" name="オーディオ 3">
            <a:hlinkClick r:id="" action="ppaction://media"/>
            <a:extLst>
              <a:ext uri="{FF2B5EF4-FFF2-40B4-BE49-F238E27FC236}">
                <a16:creationId xmlns:a16="http://schemas.microsoft.com/office/drawing/2014/main" id="{03237FFC-EFFD-453F-A9F4-EC8A39E9EEC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663046211"/>
      </p:ext>
    </p:extLst>
  </p:cSld>
  <p:clrMapOvr>
    <a:masterClrMapping/>
  </p:clrMapOvr>
  <mc:AlternateContent xmlns:mc="http://schemas.openxmlformats.org/markup-compatibility/2006" xmlns:p14="http://schemas.microsoft.com/office/powerpoint/2010/main">
    <mc:Choice Requires="p14">
      <p:transition spd="slow" p14:dur="2000" advTm="64670"/>
    </mc:Choice>
    <mc:Fallback xmlns="">
      <p:transition spd="slow" advTm="64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Effect transition="in" filter="fade">
                                      <p:cBhvr>
                                        <p:cTn id="16" dur="5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fade">
                                      <p:cBhvr>
                                        <p:cTn id="21" dur="500"/>
                                        <p:tgtEl>
                                          <p:spTgt spid="1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Effect transition="in" filter="fade">
                                      <p:cBhvr>
                                        <p:cTn id="26" dur="500"/>
                                        <p:tgtEl>
                                          <p:spTgt spid="1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animEffect transition="in" filter="fade">
                                      <p:cBhvr>
                                        <p:cTn id="31" dur="500"/>
                                        <p:tgtEl>
                                          <p:spTgt spid="1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xEl>
                                              <p:pRg st="5" end="5"/>
                                            </p:txEl>
                                          </p:spTgt>
                                        </p:tgtEl>
                                        <p:attrNameLst>
                                          <p:attrName>style.visibility</p:attrName>
                                        </p:attrNameLst>
                                      </p:cBhvr>
                                      <p:to>
                                        <p:strVal val="visible"/>
                                      </p:to>
                                    </p:set>
                                    <p:animEffect transition="in" filter="fade">
                                      <p:cBhvr>
                                        <p:cTn id="36"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4"/>
                </p:tgtEl>
              </p:cMediaNode>
            </p:audio>
          </p:childTnLst>
        </p:cTn>
      </p:par>
    </p:tnLst>
    <p:bldLst>
      <p:bldP spid="16" grpId="0" build="p"/>
    </p:bldLst>
  </p:timing>
  <p:extLst>
    <p:ext uri="{6950BFC3-D8DA-4A85-94F7-54DA5524770B}">
      <p188:commentRel xmlns:p188="http://schemas.microsoft.com/office/powerpoint/2018/8/main" xmlns="" r:id="rId7"/>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a:extLst>
              <a:ext uri="{FF2B5EF4-FFF2-40B4-BE49-F238E27FC236}">
                <a16:creationId xmlns:a16="http://schemas.microsoft.com/office/drawing/2014/main" id="{E029930B-272C-4162-8365-921A8B0B97D9}"/>
              </a:ext>
            </a:extLst>
          </p:cNvPr>
          <p:cNvGraphicFramePr>
            <a:graphicFrameLocks noGrp="1"/>
          </p:cNvGraphicFramePr>
          <p:nvPr>
            <p:ph idx="4294967295"/>
          </p:nvPr>
        </p:nvGraphicFramePr>
        <p:xfrm>
          <a:off x="3009105" y="1774802"/>
          <a:ext cx="6173788" cy="2971800"/>
        </p:xfrm>
        <a:graphic>
          <a:graphicData uri="http://schemas.openxmlformats.org/drawingml/2006/table">
            <a:tbl>
              <a:tblPr/>
              <a:tblGrid>
                <a:gridCol w="2724150">
                  <a:extLst>
                    <a:ext uri="{9D8B030D-6E8A-4147-A177-3AD203B41FA5}">
                      <a16:colId xmlns:a16="http://schemas.microsoft.com/office/drawing/2014/main" val="3603102470"/>
                    </a:ext>
                  </a:extLst>
                </a:gridCol>
                <a:gridCol w="3449638">
                  <a:extLst>
                    <a:ext uri="{9D8B030D-6E8A-4147-A177-3AD203B41FA5}">
                      <a16:colId xmlns:a16="http://schemas.microsoft.com/office/drawing/2014/main" val="3578274932"/>
                    </a:ext>
                  </a:extLst>
                </a:gridCol>
              </a:tblGrid>
              <a:tr h="742950">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rPr>
                        <a:t>治癒</a:t>
                      </a:r>
                      <a:endParaRPr kumimoji="1" lang="en-GB" altLang="ja-JP" sz="18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GB"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t>81 (67.5%)</a:t>
                      </a:r>
                      <a:endParaRPr kumimoji="1" lang="en-GB" altLang="ja-JP" sz="1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2964582393"/>
                  </a:ext>
                </a:extLst>
              </a:tr>
              <a:tr h="742950">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rPr>
                        <a:t>後遺症</a:t>
                      </a:r>
                      <a:endParaRPr kumimoji="1" lang="en-GB" altLang="ja-JP" sz="18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GB"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t>21 (17.5%)</a:t>
                      </a:r>
                      <a:endParaRPr kumimoji="1" lang="en-GB" altLang="ja-JP" sz="1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463456052"/>
                  </a:ext>
                </a:extLst>
              </a:tr>
              <a:tr h="742950">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rPr>
                        <a:t>死亡</a:t>
                      </a:r>
                      <a:endParaRPr kumimoji="1" lang="en-GB" altLang="ja-JP" sz="18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GB"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t>7 (5.8%)</a:t>
                      </a:r>
                      <a:endParaRPr kumimoji="1" lang="en-GB" altLang="ja-JP" sz="1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437139077"/>
                  </a:ext>
                </a:extLst>
              </a:tr>
              <a:tr h="742950">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rPr>
                        <a:t>不明</a:t>
                      </a:r>
                      <a:endParaRPr kumimoji="1" lang="en-GB" altLang="ja-JP" sz="1800" b="1" i="0" u="none" strike="noStrike" cap="none" normalizeH="0" baseline="0" dirty="0">
                        <a:ln>
                          <a:noFill/>
                        </a:ln>
                        <a:solidFill>
                          <a:srgbClr val="FFFFFF"/>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lvl1pPr>
                        <a:lnSpc>
                          <a:spcPct val="90000"/>
                        </a:lnSpc>
                        <a:spcBef>
                          <a:spcPts val="1000"/>
                        </a:spcBef>
                        <a:buFont typeface="Arial" panose="020B0604020202020204" pitchFamily="34" charset="0"/>
                        <a:defRPr kumimoji="1" sz="24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5pPr>
                      <a:lvl6pPr marL="25146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6pPr>
                      <a:lvl7pPr marL="29718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7pPr>
                      <a:lvl8pPr marL="34290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8pPr>
                      <a:lvl9pPr marL="3886200" indent="-228600" fontAlgn="base">
                        <a:lnSpc>
                          <a:spcPct val="90000"/>
                        </a:lnSpc>
                        <a:spcBef>
                          <a:spcPts val="500"/>
                        </a:spcBef>
                        <a:spcAft>
                          <a:spcPct val="0"/>
                        </a:spcAft>
                        <a:buFont typeface="Arial" panose="020B0604020202020204" pitchFamily="34" charset="0"/>
                        <a:defRPr kumimoji="1" sz="1600">
                          <a:solidFill>
                            <a:schemeClr val="tx1"/>
                          </a:solidFill>
                          <a:latin typeface="Calibri" panose="020F0502020204030204" pitchFamily="34" charset="0"/>
                          <a:ea typeface="メイリオ" panose="020B060403050404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GB"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t>11 (9.2%)</a:t>
                      </a:r>
                      <a:endParaRPr kumimoji="1" lang="en-GB" altLang="ja-JP" sz="1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2714768428"/>
                  </a:ext>
                </a:extLst>
              </a:tr>
            </a:tbl>
          </a:graphicData>
        </a:graphic>
      </p:graphicFrame>
      <p:sp>
        <p:nvSpPr>
          <p:cNvPr id="160788" name="テキスト ボックス 5">
            <a:extLst>
              <a:ext uri="{FF2B5EF4-FFF2-40B4-BE49-F238E27FC236}">
                <a16:creationId xmlns:a16="http://schemas.microsoft.com/office/drawing/2014/main" id="{4CA29AE4-B6E4-4887-9A58-B0B0B1C575A1}"/>
              </a:ext>
            </a:extLst>
          </p:cNvPr>
          <p:cNvSpPr txBox="1">
            <a:spLocks noChangeArrowheads="1"/>
          </p:cNvSpPr>
          <p:nvPr/>
        </p:nvSpPr>
        <p:spPr bwMode="auto">
          <a:xfrm>
            <a:off x="921455" y="5052797"/>
            <a:ext cx="11019949"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メイリオ" panose="020B0604030504040204" pitchFamily="50" charset="-128"/>
              </a:defRPr>
            </a:lvl1pPr>
            <a:lvl2pPr marL="742950" indent="-285750" defTabSz="4572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メイリオ" panose="020B0604030504040204" pitchFamily="50" charset="-128"/>
              </a:defRPr>
            </a:lvl2pPr>
            <a:lvl3pPr marL="1143000" indent="-228600" defTabSz="4572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メイリオ" panose="020B0604030504040204" pitchFamily="50" charset="-128"/>
              </a:defRPr>
            </a:lvl3pPr>
            <a:lvl4pPr marL="1600200" indent="-228600" defTabSz="4572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4pPr>
            <a:lvl5pPr marL="2057400" indent="-228600" defTabSz="4572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9pPr>
          </a:lstStyle>
          <a:p>
            <a:pPr fontAlgn="base">
              <a:lnSpc>
                <a:spcPct val="100000"/>
              </a:lnSpc>
              <a:spcBef>
                <a:spcPct val="0"/>
              </a:spcBef>
              <a:spcAft>
                <a:spcPts val="1200"/>
              </a:spcAft>
              <a:buNone/>
              <a:defRPr/>
            </a:pPr>
            <a:r>
              <a:rPr kumimoji="0" lang="en-US" altLang="ja-JP" sz="2400" dirty="0">
                <a:solidFill>
                  <a:srgbClr val="000000"/>
                </a:solidFill>
                <a:latin typeface="BIZ UDPゴシック" panose="020B0400000000000000" pitchFamily="50" charset="-128"/>
                <a:ea typeface="BIZ UDPゴシック" panose="020B0400000000000000" pitchFamily="50" charset="-128"/>
              </a:rPr>
              <a:t>GBS</a:t>
            </a:r>
            <a:r>
              <a:rPr kumimoji="0" lang="ja-JP" altLang="en-US" sz="2400" dirty="0">
                <a:solidFill>
                  <a:srgbClr val="000000"/>
                </a:solidFill>
                <a:latin typeface="BIZ UDPゴシック" panose="020B0400000000000000" pitchFamily="50" charset="-128"/>
                <a:ea typeface="BIZ UDPゴシック" panose="020B0400000000000000" pitchFamily="50" charset="-128"/>
              </a:rPr>
              <a:t>感染症は抗菌薬による治療が可能だが、</a:t>
            </a:r>
            <a:r>
              <a:rPr kumimoji="0" lang="ja-JP" altLang="en-US"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予後判明例の約</a:t>
            </a:r>
            <a:r>
              <a:rPr kumimoji="0" lang="en-US" altLang="ja-JP"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4</a:t>
            </a:r>
            <a:r>
              <a:rPr kumimoji="0" lang="ja-JP" altLang="en-US"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分の</a:t>
            </a:r>
            <a:r>
              <a:rPr kumimoji="0" lang="en-US" altLang="ja-JP"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1</a:t>
            </a:r>
            <a:r>
              <a:rPr kumimoji="0" lang="ja-JP" altLang="en-US" sz="2400" dirty="0">
                <a:solidFill>
                  <a:srgbClr val="000000"/>
                </a:solidFill>
                <a:latin typeface="BIZ UDPゴシック" panose="020B0400000000000000" pitchFamily="50" charset="-128"/>
                <a:ea typeface="BIZ UDPゴシック" panose="020B0400000000000000" pitchFamily="50" charset="-128"/>
              </a:rPr>
              <a:t>は</a:t>
            </a:r>
            <a:r>
              <a:rPr kumimoji="0" lang="ja-JP" altLang="en-US"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br>
              <a:rPr kumimoji="0" lang="en-US" altLang="ja-JP"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br>
            <a:r>
              <a:rPr kumimoji="0" lang="ja-JP" altLang="en-US" sz="2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神経学的後遺症を残している例や死亡例で</a:t>
            </a:r>
            <a:r>
              <a:rPr kumimoji="0" lang="ja-JP" altLang="en-US" sz="2400" dirty="0">
                <a:solidFill>
                  <a:srgbClr val="000000"/>
                </a:solidFill>
                <a:latin typeface="BIZ UDPゴシック" panose="020B0400000000000000" pitchFamily="50" charset="-128"/>
                <a:ea typeface="BIZ UDPゴシック" panose="020B0400000000000000" pitchFamily="50" charset="-128"/>
              </a:rPr>
              <a:t>あった</a:t>
            </a: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lvl="0" fontAlgn="base">
              <a:lnSpc>
                <a:spcPct val="100000"/>
              </a:lnSpc>
              <a:spcBef>
                <a:spcPct val="0"/>
              </a:spcBef>
              <a:spcAft>
                <a:spcPts val="1200"/>
              </a:spcAft>
              <a:buNone/>
              <a:defRPr/>
            </a:pPr>
            <a:r>
              <a:rPr kumimoji="0" lang="ja-JP" altLang="en-US" sz="2400" dirty="0">
                <a:solidFill>
                  <a:srgbClr val="000000"/>
                </a:solidFill>
                <a:latin typeface="BIZ UDPゴシック" panose="020B0400000000000000" pitchFamily="50" charset="-128"/>
                <a:ea typeface="BIZ UDPゴシック" panose="020B0400000000000000" pitchFamily="50" charset="-128"/>
              </a:rPr>
              <a:t>予後不良な</a:t>
            </a:r>
            <a:r>
              <a:rPr kumimoji="0" lang="en-US" altLang="ja-JP" sz="2400" dirty="0">
                <a:solidFill>
                  <a:srgbClr val="000000"/>
                </a:solidFill>
                <a:latin typeface="BIZ UDPゴシック" panose="020B0400000000000000" pitchFamily="50" charset="-128"/>
                <a:ea typeface="BIZ UDPゴシック" panose="020B0400000000000000" pitchFamily="50" charset="-128"/>
              </a:rPr>
              <a:t>GBS</a:t>
            </a:r>
            <a:r>
              <a:rPr kumimoji="0" lang="ja-JP" altLang="en-US" sz="2400" dirty="0">
                <a:solidFill>
                  <a:srgbClr val="000000"/>
                </a:solidFill>
                <a:latin typeface="BIZ UDPゴシック" panose="020B0400000000000000" pitchFamily="50" charset="-128"/>
                <a:ea typeface="BIZ UDPゴシック" panose="020B0400000000000000" pitchFamily="50" charset="-128"/>
              </a:rPr>
              <a:t>感染症は、小児において最も重要な医療問題の</a:t>
            </a:r>
            <a:r>
              <a:rPr kumimoji="0" lang="en-US" altLang="ja-JP" sz="2400" dirty="0">
                <a:solidFill>
                  <a:srgbClr val="000000"/>
                </a:solidFill>
                <a:latin typeface="BIZ UDPゴシック" panose="020B0400000000000000" pitchFamily="50" charset="-128"/>
                <a:ea typeface="BIZ UDPゴシック" panose="020B0400000000000000" pitchFamily="50" charset="-128"/>
              </a:rPr>
              <a:t>1</a:t>
            </a:r>
            <a:r>
              <a:rPr kumimoji="0" lang="ja-JP" altLang="en-US" sz="2400" dirty="0">
                <a:solidFill>
                  <a:srgbClr val="000000"/>
                </a:solidFill>
                <a:latin typeface="BIZ UDPゴシック" panose="020B0400000000000000" pitchFamily="50" charset="-128"/>
                <a:ea typeface="BIZ UDPゴシック" panose="020B0400000000000000" pitchFamily="50" charset="-128"/>
              </a:rPr>
              <a:t>つである</a:t>
            </a:r>
          </a:p>
        </p:txBody>
      </p:sp>
      <p:cxnSp>
        <p:nvCxnSpPr>
          <p:cNvPr id="3" name="直線コネクタ 2">
            <a:extLst>
              <a:ext uri="{FF2B5EF4-FFF2-40B4-BE49-F238E27FC236}">
                <a16:creationId xmlns:a16="http://schemas.microsoft.com/office/drawing/2014/main" id="{CE98ECD9-383E-6D60-33D3-74BFEEB6ECBE}"/>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6" name="タイトル 1">
            <a:extLst>
              <a:ext uri="{FF2B5EF4-FFF2-40B4-BE49-F238E27FC236}">
                <a16:creationId xmlns:a16="http://schemas.microsoft.com/office/drawing/2014/main" id="{D45ADAD4-4EB1-1E4A-601C-9C214823F485}"/>
              </a:ext>
            </a:extLst>
          </p:cNvPr>
          <p:cNvSpPr txBox="1">
            <a:spLocks/>
          </p:cNvSpPr>
          <p:nvPr/>
        </p:nvSpPr>
        <p:spPr bwMode="auto">
          <a:xfrm>
            <a:off x="1125537" y="325608"/>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nSpc>
                <a:spcPct val="150000"/>
              </a:lnSpc>
            </a:pPr>
            <a:r>
              <a:rPr lang="ja-JP" altLang="en-US" sz="3600" dirty="0">
                <a:latin typeface="BIZ UDPゴシック" panose="020B0400000000000000" pitchFamily="50" charset="-128"/>
                <a:ea typeface="BIZ UDPゴシック" panose="020B0400000000000000" pitchFamily="50" charset="-128"/>
              </a:rPr>
              <a:t>小児重症</a:t>
            </a:r>
            <a:r>
              <a:rPr lang="en-US" altLang="ja-JP" sz="3600" dirty="0">
                <a:latin typeface="BIZ UDPゴシック" panose="020B0400000000000000" pitchFamily="50" charset="-128"/>
                <a:ea typeface="BIZ UDPゴシック" panose="020B0400000000000000" pitchFamily="50" charset="-128"/>
              </a:rPr>
              <a:t>GBS</a:t>
            </a:r>
            <a:r>
              <a:rPr lang="ja-JP" altLang="en-US" sz="3600" dirty="0">
                <a:latin typeface="BIZ UDPゴシック" panose="020B0400000000000000" pitchFamily="50" charset="-128"/>
                <a:ea typeface="BIZ UDPゴシック" panose="020B0400000000000000" pitchFamily="50" charset="-128"/>
              </a:rPr>
              <a:t>感染症の予後</a:t>
            </a:r>
            <a:br>
              <a:rPr lang="ja-JP" altLang="en-US" sz="3600" dirty="0">
                <a:latin typeface="BIZ UDPゴシック" panose="020B0400000000000000" pitchFamily="50" charset="-128"/>
                <a:ea typeface="BIZ UDPゴシック" panose="020B0400000000000000" pitchFamily="50" charset="-128"/>
              </a:rPr>
            </a:br>
            <a:r>
              <a:rPr lang="ja-JP" altLang="en-US" sz="2800" dirty="0">
                <a:latin typeface="BIZ UDPゴシック" panose="020B0400000000000000" pitchFamily="50" charset="-128"/>
                <a:ea typeface="BIZ UDPゴシック" panose="020B0400000000000000" pitchFamily="50" charset="-128"/>
              </a:rPr>
              <a:t>（千葉県</a:t>
            </a:r>
            <a:r>
              <a:rPr lang="en-US" altLang="ja-JP" sz="2800" dirty="0">
                <a:latin typeface="BIZ UDPゴシック" panose="020B0400000000000000" pitchFamily="50" charset="-128"/>
                <a:ea typeface="BIZ UDPゴシック" panose="020B0400000000000000" pitchFamily="50" charset="-128"/>
              </a:rPr>
              <a:t>2010</a:t>
            </a:r>
            <a:r>
              <a:rPr lang="ja-JP" altLang="en-US" sz="2800" dirty="0">
                <a:latin typeface="BIZ UDPゴシック" panose="020B0400000000000000" pitchFamily="50" charset="-128"/>
                <a:ea typeface="BIZ UDPゴシック" panose="020B0400000000000000" pitchFamily="50" charset="-128"/>
              </a:rPr>
              <a:t>年～</a:t>
            </a:r>
            <a:r>
              <a:rPr lang="en-US" altLang="ja-JP" sz="2800" dirty="0">
                <a:latin typeface="BIZ UDPゴシック" panose="020B0400000000000000" pitchFamily="50" charset="-128"/>
                <a:ea typeface="BIZ UDPゴシック" panose="020B0400000000000000" pitchFamily="50" charset="-128"/>
              </a:rPr>
              <a:t>2020</a:t>
            </a:r>
            <a:r>
              <a:rPr lang="ja-JP" altLang="en-US" sz="2800" dirty="0">
                <a:latin typeface="BIZ UDPゴシック" panose="020B0400000000000000" pitchFamily="50" charset="-128"/>
                <a:ea typeface="BIZ UDPゴシック" panose="020B0400000000000000" pitchFamily="50" charset="-128"/>
              </a:rPr>
              <a:t>年　全数調査結果）</a:t>
            </a:r>
            <a:endParaRPr lang="ja-JP" altLang="en-US" sz="3600" dirty="0">
              <a:latin typeface="BIZ UDPゴシック" panose="020B0400000000000000" pitchFamily="50" charset="-128"/>
              <a:ea typeface="BIZ UDPゴシック" panose="020B0400000000000000" pitchFamily="50" charset="-128"/>
            </a:endParaRPr>
          </a:p>
        </p:txBody>
      </p:sp>
      <p:sp>
        <p:nvSpPr>
          <p:cNvPr id="7" name="テキスト ボックス 3">
            <a:extLst>
              <a:ext uri="{FF2B5EF4-FFF2-40B4-BE49-F238E27FC236}">
                <a16:creationId xmlns:a16="http://schemas.microsoft.com/office/drawing/2014/main" id="{E606C512-A76C-1353-42C4-991EA73A360C}"/>
              </a:ext>
            </a:extLst>
          </p:cNvPr>
          <p:cNvSpPr txBox="1">
            <a:spLocks noChangeArrowheads="1"/>
          </p:cNvSpPr>
          <p:nvPr/>
        </p:nvSpPr>
        <p:spPr bwMode="auto">
          <a:xfrm>
            <a:off x="7854253" y="4804550"/>
            <a:ext cx="379142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nl-NL"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Takeuchi N, et al. Epidemiol Infect 2022:150:e184</a:t>
            </a:r>
          </a:p>
        </p:txBody>
      </p:sp>
      <p:pic>
        <p:nvPicPr>
          <p:cNvPr id="11" name="オーディオ 10">
            <a:hlinkClick r:id="" action="ppaction://media"/>
            <a:extLst>
              <a:ext uri="{FF2B5EF4-FFF2-40B4-BE49-F238E27FC236}">
                <a16:creationId xmlns:a16="http://schemas.microsoft.com/office/drawing/2014/main" id="{497813C6-D734-4645-AF4A-132851EDA37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2468"/>
    </mc:Choice>
    <mc:Fallback xmlns="">
      <p:transition spd="slow" advTm="42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0788"/>
                                        </p:tgtEl>
                                        <p:attrNameLst>
                                          <p:attrName>style.visibility</p:attrName>
                                        </p:attrNameLst>
                                      </p:cBhvr>
                                      <p:to>
                                        <p:strVal val="visible"/>
                                      </p:to>
                                    </p:set>
                                    <p:animEffect transition="in" filter="fade">
                                      <p:cBhvr>
                                        <p:cTn id="11" dur="500"/>
                                        <p:tgtEl>
                                          <p:spTgt spid="16078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1"/>
                </p:tgtEl>
              </p:cMediaNode>
            </p:audio>
          </p:childTnLst>
        </p:cTn>
      </p:par>
    </p:tnLst>
    <p:bldLst>
      <p:bldP spid="160788" grpId="0"/>
    </p:bldLst>
  </p:timing>
  <p:extLst>
    <p:ext uri="{6950BFC3-D8DA-4A85-94F7-54DA5524770B}">
      <p188:commentRel xmlns:p188="http://schemas.microsoft.com/office/powerpoint/2018/8/main" xmlns="" r:id="rId7"/>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7" name="コンテンツ プレースホルダー 3">
            <a:extLst>
              <a:ext uri="{FF2B5EF4-FFF2-40B4-BE49-F238E27FC236}">
                <a16:creationId xmlns:a16="http://schemas.microsoft.com/office/drawing/2014/main" id="{65173107-83DD-4638-8F39-9312A90D11AD}"/>
              </a:ext>
            </a:extLst>
          </p:cNvPr>
          <p:cNvPicPr>
            <a:picLocks noGrp="1" noChangeAspect="1" noChangeArrowheads="1"/>
          </p:cNvPicPr>
          <p:nvPr>
            <p:ph idx="4294967295"/>
          </p:nvPr>
        </p:nvPicPr>
        <p:blipFill rotWithShape="1">
          <a:blip r:embed="rId6">
            <a:extLst>
              <a:ext uri="{28A0092B-C50C-407E-A947-70E740481C1C}">
                <a14:useLocalDpi xmlns:a14="http://schemas.microsoft.com/office/drawing/2010/main" val="0"/>
              </a:ext>
            </a:extLst>
          </a:blip>
          <a:srcRect l="20189" t="5659" r="19338" b="22571"/>
          <a:stretch>
            <a:fillRect/>
          </a:stretch>
        </p:blipFill>
        <p:spPr>
          <a:xfrm>
            <a:off x="898384" y="1665171"/>
            <a:ext cx="6866106" cy="2946992"/>
          </a:xfrm>
        </p:spPr>
      </p:pic>
      <p:sp>
        <p:nvSpPr>
          <p:cNvPr id="159746" name="タイトル 1">
            <a:extLst>
              <a:ext uri="{FF2B5EF4-FFF2-40B4-BE49-F238E27FC236}">
                <a16:creationId xmlns:a16="http://schemas.microsoft.com/office/drawing/2014/main" id="{3E1DBEAF-F6D6-4AFC-991E-B2A0D56C4B99}"/>
              </a:ext>
            </a:extLst>
          </p:cNvPr>
          <p:cNvSpPr>
            <a:spLocks noGrp="1" noChangeArrowheads="1"/>
          </p:cNvSpPr>
          <p:nvPr>
            <p:ph type="title" idx="4294967295"/>
          </p:nvPr>
        </p:nvSpPr>
        <p:spPr>
          <a:xfrm>
            <a:off x="946943" y="493573"/>
            <a:ext cx="10298113" cy="1008062"/>
          </a:xfrm>
        </p:spPr>
        <p:txBody>
          <a:bodyPr/>
          <a:lstStyle/>
          <a:p>
            <a:pPr algn="ctr" eaLnBrk="1" hangingPunct="1"/>
            <a:r>
              <a:rPr lang="en-US" altLang="ja-JP" sz="3600" dirty="0">
                <a:latin typeface="BIZ UDPゴシック" panose="020B0400000000000000" pitchFamily="50" charset="-128"/>
                <a:ea typeface="BIZ UDPゴシック" panose="020B0400000000000000" pitchFamily="50" charset="-128"/>
              </a:rPr>
              <a:t>GBS</a:t>
            </a:r>
            <a:r>
              <a:rPr lang="ja-JP" altLang="en-US" sz="3600" dirty="0">
                <a:latin typeface="BIZ UDPゴシック" panose="020B0400000000000000" pitchFamily="50" charset="-128"/>
                <a:ea typeface="BIZ UDPゴシック" panose="020B0400000000000000" pitchFamily="50" charset="-128"/>
              </a:rPr>
              <a:t>陽性妊婦に対する分娩時の抗菌薬投与では</a:t>
            </a:r>
            <a:br>
              <a:rPr lang="en-US" altLang="ja-JP" sz="3600" dirty="0">
                <a:latin typeface="BIZ UDPゴシック" panose="020B0400000000000000" pitchFamily="50" charset="-128"/>
                <a:ea typeface="BIZ UDPゴシック" panose="020B0400000000000000" pitchFamily="50" charset="-128"/>
              </a:rPr>
            </a:br>
            <a:r>
              <a:rPr lang="ja-JP" altLang="en-US" sz="3600" dirty="0">
                <a:latin typeface="BIZ UDPゴシック" panose="020B0400000000000000" pitchFamily="50" charset="-128"/>
                <a:ea typeface="BIZ UDPゴシック" panose="020B0400000000000000" pitchFamily="50" charset="-128"/>
              </a:rPr>
              <a:t>新生児の</a:t>
            </a:r>
            <a:r>
              <a:rPr lang="en-US" altLang="ja-JP" sz="3600" dirty="0">
                <a:latin typeface="BIZ UDPゴシック" panose="020B0400000000000000" pitchFamily="50" charset="-128"/>
                <a:ea typeface="BIZ UDPゴシック" panose="020B0400000000000000" pitchFamily="50" charset="-128"/>
              </a:rPr>
              <a:t>GBS</a:t>
            </a:r>
            <a:r>
              <a:rPr lang="ja-JP" altLang="en-US" sz="3600" dirty="0">
                <a:latin typeface="BIZ UDPゴシック" panose="020B0400000000000000" pitchFamily="50" charset="-128"/>
                <a:ea typeface="BIZ UDPゴシック" panose="020B0400000000000000" pitchFamily="50" charset="-128"/>
              </a:rPr>
              <a:t>感染症を予防できない</a:t>
            </a:r>
          </a:p>
        </p:txBody>
      </p:sp>
      <p:grpSp>
        <p:nvGrpSpPr>
          <p:cNvPr id="8" name="グループ化 7">
            <a:extLst>
              <a:ext uri="{FF2B5EF4-FFF2-40B4-BE49-F238E27FC236}">
                <a16:creationId xmlns:a16="http://schemas.microsoft.com/office/drawing/2014/main" id="{25B831C4-0451-11BA-D5B6-37231ACC393F}"/>
              </a:ext>
            </a:extLst>
          </p:cNvPr>
          <p:cNvGrpSpPr/>
          <p:nvPr/>
        </p:nvGrpSpPr>
        <p:grpSpPr>
          <a:xfrm>
            <a:off x="7637579" y="2137333"/>
            <a:ext cx="3987439" cy="1914921"/>
            <a:chOff x="8017843" y="2137333"/>
            <a:chExt cx="3987439" cy="1914921"/>
          </a:xfrm>
        </p:grpSpPr>
        <p:sp>
          <p:nvSpPr>
            <p:cNvPr id="6" name="正方形/長方形 5">
              <a:extLst>
                <a:ext uri="{FF2B5EF4-FFF2-40B4-BE49-F238E27FC236}">
                  <a16:creationId xmlns:a16="http://schemas.microsoft.com/office/drawing/2014/main" id="{02E16143-FB77-97E3-E25D-459EB34D2358}"/>
                </a:ext>
              </a:extLst>
            </p:cNvPr>
            <p:cNvSpPr/>
            <p:nvPr/>
          </p:nvSpPr>
          <p:spPr>
            <a:xfrm>
              <a:off x="8017844" y="2197270"/>
              <a:ext cx="3958134" cy="825081"/>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B7402151-E487-A315-4C45-8D9E0154B02A}"/>
                </a:ext>
              </a:extLst>
            </p:cNvPr>
            <p:cNvSpPr/>
            <p:nvPr/>
          </p:nvSpPr>
          <p:spPr>
            <a:xfrm>
              <a:off x="8017843" y="3227173"/>
              <a:ext cx="3958133" cy="825081"/>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9748" name="テキスト ボックス 1">
              <a:extLst>
                <a:ext uri="{FF2B5EF4-FFF2-40B4-BE49-F238E27FC236}">
                  <a16:creationId xmlns:a16="http://schemas.microsoft.com/office/drawing/2014/main" id="{1C26B3B5-F4D0-47CA-BB78-6BA5B8E20DCE}"/>
                </a:ext>
              </a:extLst>
            </p:cNvPr>
            <p:cNvSpPr txBox="1">
              <a:spLocks noChangeArrowheads="1"/>
            </p:cNvSpPr>
            <p:nvPr/>
          </p:nvSpPr>
          <p:spPr bwMode="auto">
            <a:xfrm>
              <a:off x="8045544" y="3185397"/>
              <a:ext cx="39597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Early onset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a:t>
              </a:r>
              <a:r>
                <a:rPr kumimoji="1" lang="ja-JP" altLang="en-US" sz="24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早発型：生後</a:t>
              </a:r>
              <a:r>
                <a:rPr kumimoji="1" lang="en-US" altLang="ja-JP" sz="24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6</a:t>
              </a:r>
              <a:r>
                <a:rPr kumimoji="1" lang="ja-JP" altLang="en-US" sz="24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日以内発症）</a:t>
              </a:r>
            </a:p>
          </p:txBody>
        </p:sp>
        <p:sp>
          <p:nvSpPr>
            <p:cNvPr id="159749" name="テキスト ボックス 2">
              <a:extLst>
                <a:ext uri="{FF2B5EF4-FFF2-40B4-BE49-F238E27FC236}">
                  <a16:creationId xmlns:a16="http://schemas.microsoft.com/office/drawing/2014/main" id="{A816BD24-E63C-423D-8D56-8D9DB88253C2}"/>
                </a:ext>
              </a:extLst>
            </p:cNvPr>
            <p:cNvSpPr txBox="1">
              <a:spLocks noChangeArrowheads="1"/>
            </p:cNvSpPr>
            <p:nvPr/>
          </p:nvSpPr>
          <p:spPr bwMode="auto">
            <a:xfrm>
              <a:off x="8045544" y="2137333"/>
              <a:ext cx="3958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メイリオ" panose="020B060403050404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メイリオ" panose="020B060403050404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メイリオ" panose="020B060403050404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Late onset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（遅発型：生後</a:t>
              </a:r>
              <a:r>
                <a:rPr kumimoji="1" lang="en-US" altLang="ja-JP" sz="24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7</a:t>
              </a:r>
              <a:r>
                <a:rPr kumimoji="1" lang="ja-JP" altLang="en-US" sz="24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rPr>
                <a:t>日以降発症）</a:t>
              </a:r>
            </a:p>
          </p:txBody>
        </p:sp>
      </p:grpSp>
      <p:sp>
        <p:nvSpPr>
          <p:cNvPr id="3" name="テキスト ボックス 5">
            <a:extLst>
              <a:ext uri="{FF2B5EF4-FFF2-40B4-BE49-F238E27FC236}">
                <a16:creationId xmlns:a16="http://schemas.microsoft.com/office/drawing/2014/main" id="{56D59142-5E99-3244-539B-30B56288A4A2}"/>
              </a:ext>
            </a:extLst>
          </p:cNvPr>
          <p:cNvSpPr txBox="1">
            <a:spLocks noChangeArrowheads="1"/>
          </p:cNvSpPr>
          <p:nvPr/>
        </p:nvSpPr>
        <p:spPr bwMode="auto">
          <a:xfrm>
            <a:off x="770107" y="4775209"/>
            <a:ext cx="1101994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メイリオ" panose="020B0604030504040204" pitchFamily="50" charset="-128"/>
              </a:defRPr>
            </a:lvl1pPr>
            <a:lvl2pPr marL="742950" indent="-285750" defTabSz="4572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メイリオ" panose="020B0604030504040204" pitchFamily="50" charset="-128"/>
              </a:defRPr>
            </a:lvl2pPr>
            <a:lvl3pPr marL="1143000" indent="-228600" defTabSz="4572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メイリオ" panose="020B0604030504040204" pitchFamily="50" charset="-128"/>
              </a:defRPr>
            </a:lvl3pPr>
            <a:lvl4pPr marL="1600200" indent="-228600" defTabSz="4572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4pPr>
            <a:lvl5pPr marL="2057400" indent="-228600" defTabSz="4572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メイリオ" panose="020B0604030504040204" pitchFamily="50" charset="-128"/>
              </a:defRPr>
            </a:lvl9pPr>
          </a:lstStyle>
          <a:p>
            <a:pPr fontAlgn="base">
              <a:lnSpc>
                <a:spcPct val="100000"/>
              </a:lnSpc>
              <a:spcBef>
                <a:spcPct val="0"/>
              </a:spcBef>
              <a:spcAft>
                <a:spcPts val="1200"/>
              </a:spcAft>
              <a:buNone/>
              <a:defRPr/>
            </a:pPr>
            <a:r>
              <a:rPr kumimoji="0" lang="ja-JP" altLang="en-US" sz="2400" dirty="0">
                <a:solidFill>
                  <a:srgbClr val="000000"/>
                </a:solidFill>
                <a:latin typeface="BIZ UDPゴシック" panose="020B0400000000000000" pitchFamily="50" charset="-128"/>
                <a:ea typeface="BIZ UDPゴシック" panose="020B0400000000000000" pitchFamily="50" charset="-128"/>
              </a:rPr>
              <a:t>小児の</a:t>
            </a:r>
            <a:r>
              <a:rPr kumimoji="0" lang="en-US" altLang="ja-JP" sz="2400" dirty="0">
                <a:solidFill>
                  <a:srgbClr val="000000"/>
                </a:solidFill>
                <a:latin typeface="BIZ UDPゴシック" panose="020B0400000000000000" pitchFamily="50" charset="-128"/>
                <a:ea typeface="BIZ UDPゴシック" panose="020B0400000000000000" pitchFamily="50" charset="-128"/>
              </a:rPr>
              <a:t>GBS</a:t>
            </a:r>
            <a:r>
              <a:rPr kumimoji="0" lang="ja-JP" altLang="en-US" sz="2400" dirty="0">
                <a:solidFill>
                  <a:srgbClr val="000000"/>
                </a:solidFill>
                <a:latin typeface="BIZ UDPゴシック" panose="020B0400000000000000" pitchFamily="50" charset="-128"/>
                <a:ea typeface="BIZ UDPゴシック" panose="020B0400000000000000" pitchFamily="50" charset="-128"/>
              </a:rPr>
              <a:t>感染症の主な感染経路は、母子の垂直感染です。</a:t>
            </a:r>
            <a:br>
              <a:rPr kumimoji="0" lang="en-US" altLang="ja-JP" sz="2400" dirty="0">
                <a:solidFill>
                  <a:srgbClr val="000000"/>
                </a:solidFill>
                <a:latin typeface="BIZ UDPゴシック" panose="020B0400000000000000" pitchFamily="50" charset="-128"/>
                <a:ea typeface="BIZ UDPゴシック" panose="020B0400000000000000" pitchFamily="50" charset="-128"/>
              </a:rPr>
            </a:br>
            <a:r>
              <a:rPr kumimoji="0" lang="ja-JP" altLang="en-US" sz="2400" dirty="0">
                <a:solidFill>
                  <a:srgbClr val="000000"/>
                </a:solidFill>
                <a:latin typeface="BIZ UDPゴシック" panose="020B0400000000000000" pitchFamily="50" charset="-128"/>
                <a:ea typeface="BIZ UDPゴシック" panose="020B0400000000000000" pitchFamily="50" charset="-128"/>
              </a:rPr>
              <a:t>妊婦に対する</a:t>
            </a:r>
            <a:r>
              <a:rPr kumimoji="0" lang="en-US" altLang="ja-JP" sz="2400" dirty="0">
                <a:solidFill>
                  <a:srgbClr val="000000"/>
                </a:solidFill>
                <a:latin typeface="BIZ UDPゴシック" panose="020B0400000000000000" pitchFamily="50" charset="-128"/>
                <a:ea typeface="BIZ UDPゴシック" panose="020B0400000000000000" pitchFamily="50" charset="-128"/>
              </a:rPr>
              <a:t>GBS</a:t>
            </a:r>
            <a:r>
              <a:rPr kumimoji="0" lang="ja-JP" altLang="en-US" sz="2400" dirty="0">
                <a:solidFill>
                  <a:srgbClr val="000000"/>
                </a:solidFill>
                <a:latin typeface="BIZ UDPゴシック" panose="020B0400000000000000" pitchFamily="50" charset="-128"/>
                <a:ea typeface="BIZ UDPゴシック" panose="020B0400000000000000" pitchFamily="50" charset="-128"/>
              </a:rPr>
              <a:t>保菌調査と</a:t>
            </a:r>
            <a:r>
              <a:rPr kumimoji="0" lang="en-US" altLang="ja-JP" sz="2400" dirty="0">
                <a:solidFill>
                  <a:srgbClr val="000000"/>
                </a:solidFill>
                <a:latin typeface="BIZ UDPゴシック" panose="020B0400000000000000" pitchFamily="50" charset="-128"/>
                <a:ea typeface="BIZ UDPゴシック" panose="020B0400000000000000" pitchFamily="50" charset="-128"/>
              </a:rPr>
              <a:t>GBS</a:t>
            </a:r>
            <a:r>
              <a:rPr kumimoji="0" lang="ja-JP" altLang="en-US" sz="2400" dirty="0">
                <a:solidFill>
                  <a:srgbClr val="000000"/>
                </a:solidFill>
                <a:latin typeface="BIZ UDPゴシック" panose="020B0400000000000000" pitchFamily="50" charset="-128"/>
                <a:ea typeface="BIZ UDPゴシック" panose="020B0400000000000000" pitchFamily="50" charset="-128"/>
              </a:rPr>
              <a:t>陽性妊婦に対する分娩時の抗菌薬予防投与を行うことで、生後</a:t>
            </a:r>
            <a:r>
              <a:rPr kumimoji="0" lang="en-US" altLang="ja-JP" sz="2400" dirty="0">
                <a:solidFill>
                  <a:srgbClr val="000000"/>
                </a:solidFill>
                <a:latin typeface="BIZ UDPゴシック" panose="020B0400000000000000" pitchFamily="50" charset="-128"/>
                <a:ea typeface="BIZ UDPゴシック" panose="020B0400000000000000" pitchFamily="50" charset="-128"/>
              </a:rPr>
              <a:t>6</a:t>
            </a:r>
            <a:r>
              <a:rPr kumimoji="0" lang="ja-JP" altLang="en-US" sz="2400" dirty="0">
                <a:solidFill>
                  <a:srgbClr val="000000"/>
                </a:solidFill>
                <a:latin typeface="BIZ UDPゴシック" panose="020B0400000000000000" pitchFamily="50" charset="-128"/>
                <a:ea typeface="BIZ UDPゴシック" panose="020B0400000000000000" pitchFamily="50" charset="-128"/>
              </a:rPr>
              <a:t>日以内に発症する早発型感染症は増えていませんが、生後</a:t>
            </a:r>
            <a:r>
              <a:rPr kumimoji="0" lang="en-US" altLang="ja-JP" sz="2400" dirty="0">
                <a:solidFill>
                  <a:srgbClr val="000000"/>
                </a:solidFill>
                <a:latin typeface="BIZ UDPゴシック" panose="020B0400000000000000" pitchFamily="50" charset="-128"/>
                <a:ea typeface="BIZ UDPゴシック" panose="020B0400000000000000" pitchFamily="50" charset="-128"/>
              </a:rPr>
              <a:t>7</a:t>
            </a:r>
            <a:r>
              <a:rPr kumimoji="0" lang="ja-JP" altLang="en-US" sz="2400" dirty="0">
                <a:solidFill>
                  <a:srgbClr val="000000"/>
                </a:solidFill>
                <a:latin typeface="BIZ UDPゴシック" panose="020B0400000000000000" pitchFamily="50" charset="-128"/>
                <a:ea typeface="BIZ UDPゴシック" panose="020B0400000000000000" pitchFamily="50" charset="-128"/>
              </a:rPr>
              <a:t>日以降に発症する遅発型感染症は増加しており、予防が難しい状況です。</a:t>
            </a:r>
          </a:p>
        </p:txBody>
      </p:sp>
      <p:sp>
        <p:nvSpPr>
          <p:cNvPr id="5" name="テキスト ボックス 3">
            <a:extLst>
              <a:ext uri="{FF2B5EF4-FFF2-40B4-BE49-F238E27FC236}">
                <a16:creationId xmlns:a16="http://schemas.microsoft.com/office/drawing/2014/main" id="{CDFBE82C-F392-52AE-312F-3661F32FF933}"/>
              </a:ext>
            </a:extLst>
          </p:cNvPr>
          <p:cNvSpPr txBox="1">
            <a:spLocks noChangeArrowheads="1"/>
          </p:cNvSpPr>
          <p:nvPr/>
        </p:nvSpPr>
        <p:spPr bwMode="auto">
          <a:xfrm>
            <a:off x="7132902" y="6344869"/>
            <a:ext cx="45127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nl-NL"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Matsubara K, Shibata M Pediatr Infect Dis J 2024; 43: e3-10</a:t>
            </a:r>
          </a:p>
        </p:txBody>
      </p:sp>
      <p:pic>
        <p:nvPicPr>
          <p:cNvPr id="12" name="オーディオ 11">
            <a:hlinkClick r:id="" action="ppaction://media"/>
            <a:extLst>
              <a:ext uri="{FF2B5EF4-FFF2-40B4-BE49-F238E27FC236}">
                <a16:creationId xmlns:a16="http://schemas.microsoft.com/office/drawing/2014/main" id="{20167118-47E9-4189-AF99-6B17326B889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591"/>
    </mc:Choice>
    <mc:Fallback xmlns="">
      <p:transition spd="slow" advTm="565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2"/>
                </p:tgtEl>
              </p:cMediaNode>
            </p:audio>
          </p:childTnLst>
        </p:cTn>
      </p:par>
    </p:tnLst>
    <p:bldLst>
      <p:bldP spid="3" grpId="0"/>
    </p:bldLst>
  </p:timing>
  <p:extLst>
    <p:ext uri="{6950BFC3-D8DA-4A85-94F7-54DA5524770B}">
      <p188:commentRel xmlns:p188="http://schemas.microsoft.com/office/powerpoint/2018/8/main" xmlns="" r:id="rId8"/>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5A68A1E6-23BF-321F-9BDF-2182F08E18B2}"/>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9AAA1758-E8F7-B40B-76F8-828281202A96}"/>
              </a:ext>
            </a:extLst>
          </p:cNvPr>
          <p:cNvSpPr txBox="1">
            <a:spLocks/>
          </p:cNvSpPr>
          <p:nvPr/>
        </p:nvSpPr>
        <p:spPr bwMode="auto">
          <a:xfrm>
            <a:off x="1125537" y="0"/>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nSpc>
                <a:spcPct val="150000"/>
              </a:lnSpc>
            </a:pPr>
            <a:r>
              <a:rPr lang="en-US" altLang="ja-JP" sz="3600" dirty="0">
                <a:latin typeface="BIZ UDPゴシック" panose="020B0400000000000000" pitchFamily="50" charset="-128"/>
                <a:ea typeface="BIZ UDPゴシック" panose="020B0400000000000000" pitchFamily="50" charset="-128"/>
              </a:rPr>
              <a:t>GBS</a:t>
            </a:r>
            <a:r>
              <a:rPr lang="ja-JP" altLang="en-US" sz="3600" dirty="0">
                <a:latin typeface="BIZ UDPゴシック" panose="020B0400000000000000" pitchFamily="50" charset="-128"/>
                <a:ea typeface="BIZ UDPゴシック" panose="020B0400000000000000" pitchFamily="50" charset="-128"/>
              </a:rPr>
              <a:t>ワクチンの必要性</a:t>
            </a:r>
          </a:p>
        </p:txBody>
      </p:sp>
      <p:sp>
        <p:nvSpPr>
          <p:cNvPr id="6" name="コンテンツ プレースホルダー 2">
            <a:extLst>
              <a:ext uri="{FF2B5EF4-FFF2-40B4-BE49-F238E27FC236}">
                <a16:creationId xmlns:a16="http://schemas.microsoft.com/office/drawing/2014/main" id="{99BE595E-0BC1-3B8E-80ED-424F6FD7AC52}"/>
              </a:ext>
            </a:extLst>
          </p:cNvPr>
          <p:cNvSpPr txBox="1">
            <a:spLocks/>
          </p:cNvSpPr>
          <p:nvPr/>
        </p:nvSpPr>
        <p:spPr bwMode="auto">
          <a:xfrm>
            <a:off x="609600" y="1295617"/>
            <a:ext cx="10642333"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buFont typeface="Wingdings" panose="05000000000000000000" pitchFamily="2" charset="2"/>
              <a:buChar char="l"/>
            </a:pPr>
            <a:r>
              <a:rPr lang="en-US" altLang="ja-JP" dirty="0">
                <a:latin typeface="BIZ UDPゴシック" panose="020B0400000000000000" pitchFamily="50" charset="-128"/>
                <a:ea typeface="BIZ UDPゴシック" panose="020B0400000000000000" pitchFamily="50" charset="-128"/>
              </a:rPr>
              <a:t>GBS</a:t>
            </a:r>
            <a:r>
              <a:rPr lang="ja-JP" altLang="en-US" dirty="0">
                <a:latin typeface="BIZ UDPゴシック" panose="020B0400000000000000" pitchFamily="50" charset="-128"/>
                <a:ea typeface="BIZ UDPゴシック" panose="020B0400000000000000" pitchFamily="50" charset="-128"/>
              </a:rPr>
              <a:t>が陽性の妊婦に対する分娩中の抗菌薬予防的投与のみでは新生児の重症</a:t>
            </a:r>
            <a:r>
              <a:rPr lang="en-US" altLang="ja-JP" dirty="0">
                <a:latin typeface="BIZ UDPゴシック" panose="020B0400000000000000" pitchFamily="50" charset="-128"/>
                <a:ea typeface="BIZ UDPゴシック" panose="020B0400000000000000" pitchFamily="50" charset="-128"/>
              </a:rPr>
              <a:t>GBS</a:t>
            </a:r>
            <a:r>
              <a:rPr lang="ja-JP" altLang="en-US" dirty="0">
                <a:latin typeface="BIZ UDPゴシック" panose="020B0400000000000000" pitchFamily="50" charset="-128"/>
                <a:ea typeface="BIZ UDPゴシック" panose="020B0400000000000000" pitchFamily="50" charset="-128"/>
              </a:rPr>
              <a:t>感染症の予防は困難であり、海外では母子免疫ワクチンとして</a:t>
            </a:r>
            <a:r>
              <a:rPr lang="en-US" altLang="ja-JP" dirty="0">
                <a:latin typeface="BIZ UDPゴシック" panose="020B0400000000000000" pitchFamily="50" charset="-128"/>
                <a:ea typeface="BIZ UDPゴシック" panose="020B0400000000000000" pitchFamily="50" charset="-128"/>
              </a:rPr>
              <a:t>GBS</a:t>
            </a:r>
            <a:r>
              <a:rPr lang="ja-JP" altLang="en-US" dirty="0">
                <a:latin typeface="BIZ UDPゴシック" panose="020B0400000000000000" pitchFamily="50" charset="-128"/>
                <a:ea typeface="BIZ UDPゴシック" panose="020B0400000000000000" pitchFamily="50" charset="-128"/>
              </a:rPr>
              <a:t>ワクチンが開発され、臨床試験が行われている。</a:t>
            </a:r>
          </a:p>
          <a:p>
            <a:pPr>
              <a:lnSpc>
                <a:spcPct val="120000"/>
              </a:lnSpc>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B55849D2-9185-9A2B-2208-6B9361D74167}"/>
              </a:ext>
            </a:extLst>
          </p:cNvPr>
          <p:cNvGrpSpPr/>
          <p:nvPr/>
        </p:nvGrpSpPr>
        <p:grpSpPr>
          <a:xfrm>
            <a:off x="7968706" y="3588150"/>
            <a:ext cx="2397701" cy="3065545"/>
            <a:chOff x="161364" y="1259088"/>
            <a:chExt cx="3554675" cy="4544778"/>
          </a:xfrm>
        </p:grpSpPr>
        <p:pic>
          <p:nvPicPr>
            <p:cNvPr id="8" name="図 7">
              <a:extLst>
                <a:ext uri="{FF2B5EF4-FFF2-40B4-BE49-F238E27FC236}">
                  <a16:creationId xmlns:a16="http://schemas.microsoft.com/office/drawing/2014/main" id="{16DD8D23-5253-7AF0-C867-695D655460FF}"/>
                </a:ext>
              </a:extLst>
            </p:cNvPr>
            <p:cNvPicPr>
              <a:picLocks noChangeAspect="1"/>
            </p:cNvPicPr>
            <p:nvPr/>
          </p:nvPicPr>
          <p:blipFill>
            <a:blip r:embed="rId6">
              <a:extLst>
                <a:ext uri="{28A0092B-C50C-407E-A947-70E740481C1C}">
                  <a14:useLocalDpi xmlns:a14="http://schemas.microsoft.com/office/drawing/2010/main" val="0"/>
                </a:ext>
              </a:extLst>
            </a:blip>
            <a:srcRect l="630" t="13912" r="63128" b="266"/>
            <a:stretch>
              <a:fillRect/>
            </a:stretch>
          </p:blipFill>
          <p:spPr>
            <a:xfrm>
              <a:off x="1156295" y="1259088"/>
              <a:ext cx="2559744" cy="4544778"/>
            </a:xfrm>
            <a:prstGeom prst="rect">
              <a:avLst/>
            </a:prstGeom>
          </p:spPr>
        </p:pic>
        <p:pic>
          <p:nvPicPr>
            <p:cNvPr id="9" name="図 8" descr="アイコン が含まれている画像&#10;&#10;AI 生成コンテンツは誤りを含む可能性があります。">
              <a:extLst>
                <a:ext uri="{FF2B5EF4-FFF2-40B4-BE49-F238E27FC236}">
                  <a16:creationId xmlns:a16="http://schemas.microsoft.com/office/drawing/2014/main" id="{84978762-B9D7-90F8-8F10-DAF67EE2BB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311988" flipH="1">
              <a:off x="161364" y="2579082"/>
              <a:ext cx="1077033" cy="1494514"/>
            </a:xfrm>
            <a:prstGeom prst="rect">
              <a:avLst/>
            </a:prstGeom>
          </p:spPr>
        </p:pic>
      </p:grpSp>
      <p:pic>
        <p:nvPicPr>
          <p:cNvPr id="10" name="図 9">
            <a:extLst>
              <a:ext uri="{FF2B5EF4-FFF2-40B4-BE49-F238E27FC236}">
                <a16:creationId xmlns:a16="http://schemas.microsoft.com/office/drawing/2014/main" id="{BC25DAFF-408A-8963-A661-EFD9EDD6A3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000998">
            <a:off x="6436434" y="3939752"/>
            <a:ext cx="1724398" cy="692876"/>
          </a:xfrm>
          <a:prstGeom prst="rect">
            <a:avLst/>
          </a:prstGeom>
        </p:spPr>
      </p:pic>
      <p:pic>
        <p:nvPicPr>
          <p:cNvPr id="11" name="オーディオ 10">
            <a:hlinkClick r:id="" action="ppaction://media"/>
            <a:extLst>
              <a:ext uri="{FF2B5EF4-FFF2-40B4-BE49-F238E27FC236}">
                <a16:creationId xmlns:a16="http://schemas.microsoft.com/office/drawing/2014/main" id="{AF134435-9D16-4D7B-87C1-90D4AAAE210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508117863"/>
      </p:ext>
    </p:extLst>
  </p:cSld>
  <p:clrMapOvr>
    <a:masterClrMapping/>
  </p:clrMapOvr>
  <mc:AlternateContent xmlns:mc="http://schemas.openxmlformats.org/markup-compatibility/2006" xmlns:p14="http://schemas.microsoft.com/office/powerpoint/2010/main">
    <mc:Choice Requires="p14">
      <p:transition spd="slow" p14:dur="2000" advTm="26065"/>
    </mc:Choice>
    <mc:Fallback xmlns="">
      <p:transition spd="slow" advTm="26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1"/>
                </p:tgtEl>
              </p:cMediaNode>
            </p:audio>
          </p:childTnLst>
        </p:cTn>
      </p:par>
    </p:tnLst>
    <p:bldLst>
      <p:bldP spid="6" grpId="0"/>
    </p:bldLst>
  </p:timing>
  <p:extLst>
    <p:ext uri="{6950BFC3-D8DA-4A85-94F7-54DA5524770B}">
      <p188:commentRel xmlns:p188="http://schemas.microsoft.com/office/powerpoint/2018/8/main" xmlns="" r:id="rId10"/>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50EDC44-E7EE-0036-F72D-1FE1FE667DAC}"/>
              </a:ext>
            </a:extLst>
          </p:cNvPr>
          <p:cNvPicPr>
            <a:picLocks noChangeAspect="1"/>
          </p:cNvPicPr>
          <p:nvPr/>
        </p:nvPicPr>
        <p:blipFill>
          <a:blip r:embed="rId6">
            <a:extLst>
              <a:ext uri="{28A0092B-C50C-407E-A947-70E740481C1C}">
                <a14:useLocalDpi xmlns:a14="http://schemas.microsoft.com/office/drawing/2010/main" val="0"/>
              </a:ext>
            </a:extLst>
          </a:blip>
          <a:srcRect l="630" t="13912" r="63128" b="266"/>
          <a:stretch>
            <a:fillRect/>
          </a:stretch>
        </p:blipFill>
        <p:spPr>
          <a:xfrm>
            <a:off x="1156295" y="1259088"/>
            <a:ext cx="2559744" cy="4544778"/>
          </a:xfrm>
          <a:prstGeom prst="rect">
            <a:avLst/>
          </a:prstGeom>
        </p:spPr>
      </p:pic>
      <p:pic>
        <p:nvPicPr>
          <p:cNvPr id="14" name="図 13" descr="アイコン が含まれている画像&#10;&#10;AI 生成コンテンツは誤りを含む可能性があります。">
            <a:extLst>
              <a:ext uri="{FF2B5EF4-FFF2-40B4-BE49-F238E27FC236}">
                <a16:creationId xmlns:a16="http://schemas.microsoft.com/office/drawing/2014/main" id="{CC052462-D530-6032-F6A5-13035E1485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97269" y="1656518"/>
            <a:ext cx="1077032" cy="1494513"/>
          </a:xfrm>
          <a:prstGeom prst="rect">
            <a:avLst/>
          </a:prstGeom>
        </p:spPr>
      </p:pic>
      <p:sp>
        <p:nvSpPr>
          <p:cNvPr id="42" name="四角形: 角を丸くする 41">
            <a:extLst>
              <a:ext uri="{FF2B5EF4-FFF2-40B4-BE49-F238E27FC236}">
                <a16:creationId xmlns:a16="http://schemas.microsoft.com/office/drawing/2014/main" id="{1BEC7D4F-2C62-D610-8A43-D5FEB8BBB3BA}"/>
              </a:ext>
            </a:extLst>
          </p:cNvPr>
          <p:cNvSpPr/>
          <p:nvPr/>
        </p:nvSpPr>
        <p:spPr>
          <a:xfrm>
            <a:off x="718480" y="5417749"/>
            <a:ext cx="3399424" cy="917855"/>
          </a:xfrm>
          <a:prstGeom prst="roundRect">
            <a:avLst>
              <a:gd name="adj" fmla="val 48703"/>
            </a:avLst>
          </a:prstGeom>
          <a:solidFill>
            <a:srgbClr val="0AB3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p>
        </p:txBody>
      </p:sp>
      <p:cxnSp>
        <p:nvCxnSpPr>
          <p:cNvPr id="7" name="直線コネクタ 6">
            <a:extLst>
              <a:ext uri="{FF2B5EF4-FFF2-40B4-BE49-F238E27FC236}">
                <a16:creationId xmlns:a16="http://schemas.microsoft.com/office/drawing/2014/main" id="{3DD0FCDE-D6EE-81FC-1AE0-5E6A054AB968}"/>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8" name="タイトル 1">
            <a:extLst>
              <a:ext uri="{FF2B5EF4-FFF2-40B4-BE49-F238E27FC236}">
                <a16:creationId xmlns:a16="http://schemas.microsoft.com/office/drawing/2014/main" id="{C2BEBFFE-16F8-7B61-76B4-679342ACE420}"/>
              </a:ext>
            </a:extLst>
          </p:cNvPr>
          <p:cNvSpPr txBox="1">
            <a:spLocks/>
          </p:cNvSpPr>
          <p:nvPr/>
        </p:nvSpPr>
        <p:spPr bwMode="auto">
          <a:xfrm>
            <a:off x="1981200" y="6170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母子免疫ワクチンによる予防戦略</a:t>
            </a:r>
          </a:p>
        </p:txBody>
      </p:sp>
      <p:sp>
        <p:nvSpPr>
          <p:cNvPr id="23" name="テキスト ボックス 22">
            <a:extLst>
              <a:ext uri="{FF2B5EF4-FFF2-40B4-BE49-F238E27FC236}">
                <a16:creationId xmlns:a16="http://schemas.microsoft.com/office/drawing/2014/main" id="{0195762A-1233-A079-8D83-3E84C2D1A889}"/>
              </a:ext>
            </a:extLst>
          </p:cNvPr>
          <p:cNvSpPr txBox="1"/>
          <p:nvPr/>
        </p:nvSpPr>
        <p:spPr>
          <a:xfrm>
            <a:off x="2123988" y="3223668"/>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57B926AE-795C-D5C4-DDB3-79EAF10B80FD}"/>
              </a:ext>
            </a:extLst>
          </p:cNvPr>
          <p:cNvSpPr txBox="1"/>
          <p:nvPr/>
        </p:nvSpPr>
        <p:spPr>
          <a:xfrm>
            <a:off x="1029373" y="5637319"/>
            <a:ext cx="2871299" cy="461665"/>
          </a:xfrm>
          <a:prstGeom prst="rect">
            <a:avLst/>
          </a:prstGeom>
          <a:noFill/>
        </p:spPr>
        <p:txBody>
          <a:bodyPr wrap="none" rtlCol="0">
            <a:spAutoFit/>
          </a:bodyPr>
          <a:lstStyle/>
          <a:p>
            <a:pPr lvl="0" algn="ctr">
              <a:defRPr/>
            </a:pPr>
            <a:r>
              <a:rPr lang="ja-JP" altLang="en-US" sz="2400" b="1" dirty="0">
                <a:solidFill>
                  <a:schemeClr val="bg1"/>
                </a:solidFill>
                <a:latin typeface="BIZ UDPゴシック" panose="020B0400000000000000" pitchFamily="50" charset="-128"/>
                <a:ea typeface="BIZ UDPゴシック" panose="020B0400000000000000" pitchFamily="50" charset="-128"/>
              </a:rPr>
              <a:t>妊婦にワクチン接種</a:t>
            </a:r>
          </a:p>
        </p:txBody>
      </p:sp>
      <p:sp>
        <p:nvSpPr>
          <p:cNvPr id="31" name="矢印: 右 30">
            <a:extLst>
              <a:ext uri="{FF2B5EF4-FFF2-40B4-BE49-F238E27FC236}">
                <a16:creationId xmlns:a16="http://schemas.microsoft.com/office/drawing/2014/main" id="{97B8DB55-1386-AA7A-08C9-C61885EBE958}"/>
              </a:ext>
            </a:extLst>
          </p:cNvPr>
          <p:cNvSpPr/>
          <p:nvPr/>
        </p:nvSpPr>
        <p:spPr>
          <a:xfrm>
            <a:off x="7834556" y="2807884"/>
            <a:ext cx="664143" cy="1142999"/>
          </a:xfrm>
          <a:prstGeom prst="rightArrow">
            <a:avLst/>
          </a:prstGeom>
          <a:solidFill>
            <a:srgbClr val="3EA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55B67A45-F35C-A8B3-B1D8-31814DD864BF}"/>
              </a:ext>
            </a:extLst>
          </p:cNvPr>
          <p:cNvGrpSpPr/>
          <p:nvPr/>
        </p:nvGrpSpPr>
        <p:grpSpPr>
          <a:xfrm>
            <a:off x="8115086" y="1259088"/>
            <a:ext cx="3399424" cy="5076516"/>
            <a:chOff x="8115086" y="1259088"/>
            <a:chExt cx="3399424" cy="5076516"/>
          </a:xfrm>
        </p:grpSpPr>
        <p:grpSp>
          <p:nvGrpSpPr>
            <p:cNvPr id="44" name="グループ化 43">
              <a:extLst>
                <a:ext uri="{FF2B5EF4-FFF2-40B4-BE49-F238E27FC236}">
                  <a16:creationId xmlns:a16="http://schemas.microsoft.com/office/drawing/2014/main" id="{BD4DFE89-D6F7-E25C-9CBD-494F6527170A}"/>
                </a:ext>
              </a:extLst>
            </p:cNvPr>
            <p:cNvGrpSpPr/>
            <p:nvPr/>
          </p:nvGrpSpPr>
          <p:grpSpPr>
            <a:xfrm>
              <a:off x="8766501" y="1259088"/>
              <a:ext cx="2559744" cy="4544778"/>
              <a:chOff x="8766501" y="1259088"/>
              <a:chExt cx="2559744" cy="4544778"/>
            </a:xfrm>
          </p:grpSpPr>
          <p:pic>
            <p:nvPicPr>
              <p:cNvPr id="32" name="図 31" descr="時計 が含まれている画像&#10;&#10;AI 生成コンテンツは誤りを含む可能性があります。">
                <a:extLst>
                  <a:ext uri="{FF2B5EF4-FFF2-40B4-BE49-F238E27FC236}">
                    <a16:creationId xmlns:a16="http://schemas.microsoft.com/office/drawing/2014/main" id="{ADFACBBA-B0DE-C63E-91B2-E77A898D63E8}"/>
                  </a:ext>
                </a:extLst>
              </p:cNvPr>
              <p:cNvPicPr>
                <a:picLocks noChangeAspect="1"/>
              </p:cNvPicPr>
              <p:nvPr/>
            </p:nvPicPr>
            <p:blipFill>
              <a:blip r:embed="rId8">
                <a:extLst>
                  <a:ext uri="{28A0092B-C50C-407E-A947-70E740481C1C}">
                    <a14:useLocalDpi xmlns:a14="http://schemas.microsoft.com/office/drawing/2010/main" val="0"/>
                  </a:ext>
                </a:extLst>
              </a:blip>
              <a:srcRect l="55681" t="13614" r="7828"/>
              <a:stretch>
                <a:fillRect/>
              </a:stretch>
            </p:blipFill>
            <p:spPr>
              <a:xfrm>
                <a:off x="8766501" y="1259088"/>
                <a:ext cx="2559744" cy="4544778"/>
              </a:xfrm>
              <a:prstGeom prst="rect">
                <a:avLst/>
              </a:prstGeom>
            </p:spPr>
          </p:pic>
          <p:sp>
            <p:nvSpPr>
              <p:cNvPr id="39" name="テキスト ボックス 38">
                <a:extLst>
                  <a:ext uri="{FF2B5EF4-FFF2-40B4-BE49-F238E27FC236}">
                    <a16:creationId xmlns:a16="http://schemas.microsoft.com/office/drawing/2014/main" id="{00C1BDA4-72B0-C275-03E1-CEF7E5A62EBB}"/>
                  </a:ext>
                </a:extLst>
              </p:cNvPr>
              <p:cNvSpPr txBox="1"/>
              <p:nvPr/>
            </p:nvSpPr>
            <p:spPr>
              <a:xfrm>
                <a:off x="9456326" y="3339452"/>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4A9C7B18-E7BF-7BBA-6117-DFA23F0AFB81}"/>
                  </a:ext>
                </a:extLst>
              </p:cNvPr>
              <p:cNvSpPr txBox="1"/>
              <p:nvPr/>
            </p:nvSpPr>
            <p:spPr>
              <a:xfrm>
                <a:off x="10240616" y="3575758"/>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grpSp>
        <p:sp>
          <p:nvSpPr>
            <p:cNvPr id="33" name="四角形: 角を丸くする 32">
              <a:extLst>
                <a:ext uri="{FF2B5EF4-FFF2-40B4-BE49-F238E27FC236}">
                  <a16:creationId xmlns:a16="http://schemas.microsoft.com/office/drawing/2014/main" id="{2010EE08-C621-A95D-99B7-348FAD672348}"/>
                </a:ext>
              </a:extLst>
            </p:cNvPr>
            <p:cNvSpPr/>
            <p:nvPr/>
          </p:nvSpPr>
          <p:spPr>
            <a:xfrm>
              <a:off x="8115086" y="5417749"/>
              <a:ext cx="3399424" cy="917855"/>
            </a:xfrm>
            <a:prstGeom prst="roundRect">
              <a:avLst>
                <a:gd name="adj" fmla="val 48703"/>
              </a:avLst>
            </a:prstGeom>
            <a:solidFill>
              <a:srgbClr val="0AB3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p>
          </p:txBody>
        </p:sp>
        <p:sp>
          <p:nvSpPr>
            <p:cNvPr id="34" name="テキスト ボックス 33">
              <a:extLst>
                <a:ext uri="{FF2B5EF4-FFF2-40B4-BE49-F238E27FC236}">
                  <a16:creationId xmlns:a16="http://schemas.microsoft.com/office/drawing/2014/main" id="{CA4EA694-41F6-2D94-BBA4-2F056889062C}"/>
                </a:ext>
              </a:extLst>
            </p:cNvPr>
            <p:cNvSpPr txBox="1"/>
            <p:nvPr/>
          </p:nvSpPr>
          <p:spPr>
            <a:xfrm>
              <a:off x="8200338" y="5442749"/>
              <a:ext cx="3256021" cy="830997"/>
            </a:xfrm>
            <a:prstGeom prst="rect">
              <a:avLst/>
            </a:prstGeom>
            <a:noFill/>
          </p:spPr>
          <p:txBody>
            <a:bodyPr wrap="none" rtlCol="0">
              <a:spAutoFit/>
            </a:bodyPr>
            <a:lstStyle/>
            <a:p>
              <a:pPr lvl="0" algn="ctr">
                <a:defRPr/>
              </a:pPr>
              <a:r>
                <a:rPr lang="ja-JP" altLang="en-US" sz="2400" b="1" dirty="0">
                  <a:solidFill>
                    <a:schemeClr val="bg1"/>
                  </a:solidFill>
                  <a:latin typeface="BIZ UDPゴシック" panose="020B0400000000000000" pitchFamily="50" charset="-128"/>
                  <a:ea typeface="BIZ UDPゴシック" panose="020B0400000000000000" pitchFamily="50" charset="-128"/>
                </a:rPr>
                <a:t>生まれた直後から</a:t>
              </a:r>
            </a:p>
            <a:p>
              <a:pPr lvl="0" algn="ctr">
                <a:defRPr/>
              </a:pPr>
              <a:r>
                <a:rPr lang="ja-JP" altLang="en-US" sz="2400" b="1" dirty="0">
                  <a:solidFill>
                    <a:schemeClr val="bg1"/>
                  </a:solidFill>
                  <a:latin typeface="BIZ UDPゴシック" panose="020B0400000000000000" pitchFamily="50" charset="-128"/>
                  <a:ea typeface="BIZ UDPゴシック" panose="020B0400000000000000" pitchFamily="50" charset="-128"/>
                </a:rPr>
                <a:t>感染症の予防ができる</a:t>
              </a:r>
            </a:p>
          </p:txBody>
        </p:sp>
      </p:grpSp>
      <p:sp>
        <p:nvSpPr>
          <p:cNvPr id="18" name="矢印: 右 17">
            <a:extLst>
              <a:ext uri="{FF2B5EF4-FFF2-40B4-BE49-F238E27FC236}">
                <a16:creationId xmlns:a16="http://schemas.microsoft.com/office/drawing/2014/main" id="{F2706A5C-C7DF-BDE1-D72B-77B079BBED71}"/>
              </a:ext>
            </a:extLst>
          </p:cNvPr>
          <p:cNvSpPr/>
          <p:nvPr/>
        </p:nvSpPr>
        <p:spPr>
          <a:xfrm>
            <a:off x="3811196" y="2807884"/>
            <a:ext cx="664143" cy="1142999"/>
          </a:xfrm>
          <a:prstGeom prst="rightArrow">
            <a:avLst/>
          </a:prstGeom>
          <a:solidFill>
            <a:srgbClr val="3EA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84E8CC00-62F2-CBC2-629C-3F4002E81050}"/>
              </a:ext>
            </a:extLst>
          </p:cNvPr>
          <p:cNvGrpSpPr/>
          <p:nvPr/>
        </p:nvGrpSpPr>
        <p:grpSpPr>
          <a:xfrm>
            <a:off x="4347204" y="1259088"/>
            <a:ext cx="3399424" cy="5076516"/>
            <a:chOff x="4347204" y="1259088"/>
            <a:chExt cx="3399424" cy="5076516"/>
          </a:xfrm>
        </p:grpSpPr>
        <p:pic>
          <p:nvPicPr>
            <p:cNvPr id="15" name="図 14">
              <a:extLst>
                <a:ext uri="{FF2B5EF4-FFF2-40B4-BE49-F238E27FC236}">
                  <a16:creationId xmlns:a16="http://schemas.microsoft.com/office/drawing/2014/main" id="{DA2A9F94-96BE-208A-A0AF-D43ABBFEFA73}"/>
                </a:ext>
              </a:extLst>
            </p:cNvPr>
            <p:cNvPicPr>
              <a:picLocks noChangeAspect="1"/>
            </p:cNvPicPr>
            <p:nvPr/>
          </p:nvPicPr>
          <p:blipFill>
            <a:blip r:embed="rId6">
              <a:extLst>
                <a:ext uri="{28A0092B-C50C-407E-A947-70E740481C1C}">
                  <a14:useLocalDpi xmlns:a14="http://schemas.microsoft.com/office/drawing/2010/main" val="0"/>
                </a:ext>
              </a:extLst>
            </a:blip>
            <a:srcRect l="630" t="13912" r="63128" b="266"/>
            <a:stretch>
              <a:fillRect/>
            </a:stretch>
          </p:blipFill>
          <p:spPr>
            <a:xfrm>
              <a:off x="4977524" y="1259088"/>
              <a:ext cx="2559744" cy="4544778"/>
            </a:xfrm>
            <a:prstGeom prst="rect">
              <a:avLst/>
            </a:prstGeom>
          </p:spPr>
        </p:pic>
        <p:sp>
          <p:nvSpPr>
            <p:cNvPr id="35" name="テキスト ボックス 34">
              <a:extLst>
                <a:ext uri="{FF2B5EF4-FFF2-40B4-BE49-F238E27FC236}">
                  <a16:creationId xmlns:a16="http://schemas.microsoft.com/office/drawing/2014/main" id="{CCCED670-1F89-087B-4103-C996E4950BD8}"/>
                </a:ext>
              </a:extLst>
            </p:cNvPr>
            <p:cNvSpPr txBox="1"/>
            <p:nvPr/>
          </p:nvSpPr>
          <p:spPr>
            <a:xfrm>
              <a:off x="5850060" y="3055994"/>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3BB726E3-EE36-F025-AD2A-14E922AA7064}"/>
                </a:ext>
              </a:extLst>
            </p:cNvPr>
            <p:cNvSpPr txBox="1"/>
            <p:nvPr/>
          </p:nvSpPr>
          <p:spPr>
            <a:xfrm>
              <a:off x="6042565" y="3498756"/>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39B3C472-EF9E-3678-E0CD-7E15A049F750}"/>
                </a:ext>
              </a:extLst>
            </p:cNvPr>
            <p:cNvSpPr txBox="1"/>
            <p:nvPr/>
          </p:nvSpPr>
          <p:spPr>
            <a:xfrm>
              <a:off x="6254321" y="3970394"/>
              <a:ext cx="516488" cy="630942"/>
            </a:xfrm>
            <a:prstGeom prst="rect">
              <a:avLst/>
            </a:prstGeom>
            <a:noFill/>
          </p:spPr>
          <p:txBody>
            <a:bodyPr wrap="none" rtlCol="0">
              <a:spAutoFit/>
            </a:bodyPr>
            <a:lstStyle/>
            <a:p>
              <a:r>
                <a:rPr kumimoji="1" lang="en-US" altLang="ja-JP" sz="3500" b="1" dirty="0">
                  <a:solidFill>
                    <a:srgbClr val="FF0000"/>
                  </a:solidFill>
                  <a:latin typeface="BIZ UDPゴシック" panose="020B0400000000000000" pitchFamily="50" charset="-128"/>
                  <a:ea typeface="BIZ UDPゴシック" panose="020B0400000000000000" pitchFamily="50" charset="-128"/>
                </a:rPr>
                <a:t>Y</a:t>
              </a:r>
              <a:endParaRPr kumimoji="1" lang="ja-JP" altLang="en-US" sz="3500" b="1" dirty="0">
                <a:solidFill>
                  <a:srgbClr val="FF0000"/>
                </a:solidFill>
                <a:latin typeface="BIZ UDPゴシック" panose="020B0400000000000000" pitchFamily="50" charset="-128"/>
                <a:ea typeface="BIZ UDPゴシック" panose="020B0400000000000000" pitchFamily="50" charset="-128"/>
              </a:endParaRPr>
            </a:p>
          </p:txBody>
        </p:sp>
        <p:sp>
          <p:nvSpPr>
            <p:cNvPr id="43" name="四角形: 角を丸くする 42">
              <a:extLst>
                <a:ext uri="{FF2B5EF4-FFF2-40B4-BE49-F238E27FC236}">
                  <a16:creationId xmlns:a16="http://schemas.microsoft.com/office/drawing/2014/main" id="{4CA5CDD6-9EBA-1A53-E53F-5CCBD7F0A6EC}"/>
                </a:ext>
              </a:extLst>
            </p:cNvPr>
            <p:cNvSpPr/>
            <p:nvPr/>
          </p:nvSpPr>
          <p:spPr>
            <a:xfrm>
              <a:off x="4347204" y="5417749"/>
              <a:ext cx="3399424" cy="917855"/>
            </a:xfrm>
            <a:prstGeom prst="roundRect">
              <a:avLst>
                <a:gd name="adj" fmla="val 48703"/>
              </a:avLst>
            </a:prstGeom>
            <a:solidFill>
              <a:srgbClr val="0AB3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a:p>
          </p:txBody>
        </p:sp>
        <p:sp>
          <p:nvSpPr>
            <p:cNvPr id="28" name="テキスト ボックス 27">
              <a:extLst>
                <a:ext uri="{FF2B5EF4-FFF2-40B4-BE49-F238E27FC236}">
                  <a16:creationId xmlns:a16="http://schemas.microsoft.com/office/drawing/2014/main" id="{A2637E6D-D626-2F39-CE93-C22117650980}"/>
                </a:ext>
              </a:extLst>
            </p:cNvPr>
            <p:cNvSpPr txBox="1"/>
            <p:nvPr/>
          </p:nvSpPr>
          <p:spPr>
            <a:xfrm>
              <a:off x="4747000" y="5442749"/>
              <a:ext cx="2637260" cy="830997"/>
            </a:xfrm>
            <a:prstGeom prst="rect">
              <a:avLst/>
            </a:prstGeom>
            <a:noFill/>
          </p:spPr>
          <p:txBody>
            <a:bodyPr wrap="none" rtlCol="0">
              <a:spAutoFit/>
            </a:bodyPr>
            <a:lstStyle/>
            <a:p>
              <a:pPr lvl="0" algn="ctr">
                <a:defRPr/>
              </a:pPr>
              <a:r>
                <a:rPr lang="ja-JP" altLang="en-US" sz="2400" b="1" dirty="0">
                  <a:solidFill>
                    <a:schemeClr val="bg1"/>
                  </a:solidFill>
                  <a:latin typeface="BIZ UDPゴシック" panose="020B0400000000000000" pitchFamily="50" charset="-128"/>
                  <a:ea typeface="BIZ UDPゴシック" panose="020B0400000000000000" pitchFamily="50" charset="-128"/>
                </a:rPr>
                <a:t>妊婦の</a:t>
              </a:r>
              <a:r>
                <a:rPr lang="en-US" altLang="ja-JP" sz="2400" b="1" dirty="0">
                  <a:solidFill>
                    <a:schemeClr val="bg1"/>
                  </a:solidFill>
                  <a:latin typeface="BIZ UDPゴシック" panose="020B0400000000000000" pitchFamily="50" charset="-128"/>
                  <a:ea typeface="BIZ UDPゴシック" panose="020B0400000000000000" pitchFamily="50" charset="-128"/>
                </a:rPr>
                <a:t>IgG</a:t>
              </a:r>
              <a:r>
                <a:rPr lang="ja-JP" altLang="en-US" sz="2400" b="1" dirty="0">
                  <a:solidFill>
                    <a:schemeClr val="bg1"/>
                  </a:solidFill>
                  <a:latin typeface="BIZ UDPゴシック" panose="020B0400000000000000" pitchFamily="50" charset="-128"/>
                  <a:ea typeface="BIZ UDPゴシック" panose="020B0400000000000000" pitchFamily="50" charset="-128"/>
                </a:rPr>
                <a:t>抗体が</a:t>
              </a:r>
            </a:p>
            <a:p>
              <a:pPr lvl="0" algn="ctr">
                <a:defRPr/>
              </a:pPr>
              <a:r>
                <a:rPr lang="ja-JP" altLang="en-US" sz="2400" b="1" dirty="0">
                  <a:solidFill>
                    <a:schemeClr val="bg1"/>
                  </a:solidFill>
                  <a:latin typeface="BIZ UDPゴシック" panose="020B0400000000000000" pitchFamily="50" charset="-128"/>
                  <a:ea typeface="BIZ UDPゴシック" panose="020B0400000000000000" pitchFamily="50" charset="-128"/>
                </a:rPr>
                <a:t>胎児に移行</a:t>
              </a:r>
            </a:p>
          </p:txBody>
        </p:sp>
      </p:grpSp>
      <p:pic>
        <p:nvPicPr>
          <p:cNvPr id="10" name="オーディオ 9">
            <a:hlinkClick r:id="" action="ppaction://media"/>
            <a:extLst>
              <a:ext uri="{FF2B5EF4-FFF2-40B4-BE49-F238E27FC236}">
                <a16:creationId xmlns:a16="http://schemas.microsoft.com/office/drawing/2014/main" id="{F9FF0A0F-AF31-4889-A1AF-C57C77F6C26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523"/>
    </mc:Choice>
    <mc:Fallback xmlns="">
      <p:transition spd="slow" advTm="22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0"/>
                </p:tgtEl>
              </p:cMediaNode>
            </p:audio>
          </p:childTnLst>
        </p:cTn>
      </p:par>
    </p:tnLst>
    <p:bldLst>
      <p:bldP spid="31" grpId="0" animBg="1"/>
      <p:bldP spid="1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FA9308FE-CE26-6D39-6088-05497C8D3EAC}"/>
              </a:ext>
            </a:extLst>
          </p:cNvPr>
          <p:cNvPicPr>
            <a:picLocks noGrp="1" noChangeAspect="1"/>
          </p:cNvPicPr>
          <p:nvPr>
            <p:ph idx="4294967295"/>
          </p:nvPr>
        </p:nvPicPr>
        <p:blipFill rotWithShape="1">
          <a:blip r:embed="rId5"/>
          <a:srcRect l="508" t="8704" r="4177" b="18309"/>
          <a:stretch/>
        </p:blipFill>
        <p:spPr>
          <a:xfrm>
            <a:off x="510139" y="1292159"/>
            <a:ext cx="9482138" cy="4840287"/>
          </a:xfrm>
          <a:ln>
            <a:solidFill>
              <a:schemeClr val="bg1">
                <a:lumMod val="65000"/>
              </a:schemeClr>
            </a:solidFill>
          </a:ln>
          <a:effectLst>
            <a:outerShdw blurRad="50800" dist="38100" dir="2700000" algn="tl" rotWithShape="0">
              <a:prstClr val="black">
                <a:alpha val="40000"/>
              </a:prstClr>
            </a:outerShdw>
          </a:effectLst>
        </p:spPr>
      </p:pic>
      <p:sp>
        <p:nvSpPr>
          <p:cNvPr id="7" name="テキスト ボックス 6">
            <a:extLst>
              <a:ext uri="{FF2B5EF4-FFF2-40B4-BE49-F238E27FC236}">
                <a16:creationId xmlns:a16="http://schemas.microsoft.com/office/drawing/2014/main" id="{75F5D316-2C57-7966-D47E-BFDF8DFEA55B}"/>
              </a:ext>
            </a:extLst>
          </p:cNvPr>
          <p:cNvSpPr txBox="1"/>
          <p:nvPr/>
        </p:nvSpPr>
        <p:spPr>
          <a:xfrm>
            <a:off x="2111469" y="6277978"/>
            <a:ext cx="9829935"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https://www.who.int/news/item/02-11-2021-urgent-need-for-vaccine-to-prevent-deadly-group-b-streptococcus</a:t>
            </a:r>
          </a:p>
        </p:txBody>
      </p:sp>
      <p:cxnSp>
        <p:nvCxnSpPr>
          <p:cNvPr id="3" name="直線コネクタ 2">
            <a:extLst>
              <a:ext uri="{FF2B5EF4-FFF2-40B4-BE49-F238E27FC236}">
                <a16:creationId xmlns:a16="http://schemas.microsoft.com/office/drawing/2014/main" id="{95EB1C59-618D-16BA-EEEA-095B994A6278}"/>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4" name="タイトル 1">
            <a:extLst>
              <a:ext uri="{FF2B5EF4-FFF2-40B4-BE49-F238E27FC236}">
                <a16:creationId xmlns:a16="http://schemas.microsoft.com/office/drawing/2014/main" id="{46C3253D-B08B-458F-C563-2E5D126C134B}"/>
              </a:ext>
            </a:extLst>
          </p:cNvPr>
          <p:cNvSpPr txBox="1">
            <a:spLocks/>
          </p:cNvSpPr>
          <p:nvPr/>
        </p:nvSpPr>
        <p:spPr bwMode="auto">
          <a:xfrm>
            <a:off x="0" y="0"/>
            <a:ext cx="12425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nSpc>
                <a:spcPct val="150000"/>
              </a:lnSpc>
            </a:pPr>
            <a:r>
              <a:rPr lang="en-US" altLang="ja-JP" sz="3600" dirty="0">
                <a:latin typeface="BIZ UDPゴシック" panose="020B0400000000000000" pitchFamily="50" charset="-128"/>
                <a:ea typeface="BIZ UDPゴシック" panose="020B0400000000000000" pitchFamily="50" charset="-128"/>
              </a:rPr>
              <a:t>WHO</a:t>
            </a:r>
            <a:r>
              <a:rPr lang="ja-JP" altLang="en-US" sz="2400" dirty="0">
                <a:latin typeface="BIZ UDPゴシック" panose="020B0400000000000000" pitchFamily="50" charset="-128"/>
                <a:ea typeface="BIZ UDPゴシック" panose="020B0400000000000000" pitchFamily="50" charset="-128"/>
              </a:rPr>
              <a:t>（世界保健機関）</a:t>
            </a:r>
            <a:r>
              <a:rPr lang="ja-JP" altLang="en-US" sz="3600" dirty="0">
                <a:latin typeface="BIZ UDPゴシック" panose="020B0400000000000000" pitchFamily="50" charset="-128"/>
                <a:ea typeface="BIZ UDPゴシック" panose="020B0400000000000000" pitchFamily="50" charset="-128"/>
              </a:rPr>
              <a:t>は</a:t>
            </a:r>
            <a:r>
              <a:rPr lang="en-US" altLang="ja-JP" sz="3600" dirty="0">
                <a:latin typeface="BIZ UDPゴシック" panose="020B0400000000000000" pitchFamily="50" charset="-128"/>
                <a:ea typeface="BIZ UDPゴシック" panose="020B0400000000000000" pitchFamily="50" charset="-128"/>
              </a:rPr>
              <a:t>GBS</a:t>
            </a:r>
            <a:r>
              <a:rPr lang="ja-JP" altLang="en-US" sz="3600" dirty="0">
                <a:latin typeface="BIZ UDPゴシック" panose="020B0400000000000000" pitchFamily="50" charset="-128"/>
                <a:ea typeface="BIZ UDPゴシック" panose="020B0400000000000000" pitchFamily="50" charset="-128"/>
              </a:rPr>
              <a:t>ワクチンが必要と考えている</a:t>
            </a:r>
          </a:p>
        </p:txBody>
      </p:sp>
      <p:pic>
        <p:nvPicPr>
          <p:cNvPr id="9" name="図 8" descr="障子, 建物 が含まれている画像&#10;&#10;AI 生成コンテンツは誤りを含む可能性があります。">
            <a:extLst>
              <a:ext uri="{FF2B5EF4-FFF2-40B4-BE49-F238E27FC236}">
                <a16:creationId xmlns:a16="http://schemas.microsoft.com/office/drawing/2014/main" id="{8CE68555-E7DF-DA79-E46D-316BEF7747BD}"/>
              </a:ext>
            </a:extLst>
          </p:cNvPr>
          <p:cNvPicPr>
            <a:picLocks noChangeAspect="1"/>
          </p:cNvPicPr>
          <p:nvPr/>
        </p:nvPicPr>
        <p:blipFill>
          <a:blip r:embed="rId6">
            <a:extLst>
              <a:ext uri="{28A0092B-C50C-407E-A947-70E740481C1C}">
                <a14:useLocalDpi xmlns:a14="http://schemas.microsoft.com/office/drawing/2010/main" val="0"/>
              </a:ext>
            </a:extLst>
          </a:blip>
          <a:srcRect t="40115" r="74498" b="34622"/>
          <a:stretch>
            <a:fillRect/>
          </a:stretch>
        </p:blipFill>
        <p:spPr>
          <a:xfrm>
            <a:off x="6432572" y="2163373"/>
            <a:ext cx="5576209" cy="3778228"/>
          </a:xfrm>
          <a:prstGeom prst="rect">
            <a:avLst/>
          </a:prstGeom>
        </p:spPr>
      </p:pic>
      <p:sp>
        <p:nvSpPr>
          <p:cNvPr id="6" name="テキスト ボックス 5">
            <a:extLst>
              <a:ext uri="{FF2B5EF4-FFF2-40B4-BE49-F238E27FC236}">
                <a16:creationId xmlns:a16="http://schemas.microsoft.com/office/drawing/2014/main" id="{CF99EBF7-A90C-F669-CA74-D98382AD6ED8}"/>
              </a:ext>
            </a:extLst>
          </p:cNvPr>
          <p:cNvSpPr txBox="1"/>
          <p:nvPr/>
        </p:nvSpPr>
        <p:spPr>
          <a:xfrm>
            <a:off x="6647876" y="2810516"/>
            <a:ext cx="5210448" cy="2739211"/>
          </a:xfrm>
          <a:prstGeom prst="rect">
            <a:avLst/>
          </a:prstGeom>
          <a:noFill/>
        </p:spPr>
        <p:txBody>
          <a:bodyPr wrap="square" rtlCol="0">
            <a:spAutoFit/>
          </a:bodyPr>
          <a:lstStyle/>
          <a:p>
            <a:pPr marL="1073150" marR="0" lvl="0" indent="-1073150" algn="l" defTabSz="4572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2015</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　</a:t>
            </a: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GBS</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に対する</a:t>
            </a:r>
            <a:r>
              <a:rPr kumimoji="0" lang="ja-JP" altLang="en-US" sz="2000" dirty="0">
                <a:solidFill>
                  <a:prstClr val="black"/>
                </a:solidFill>
                <a:latin typeface="BIZ UDPゴシック" panose="020B0400000000000000" pitchFamily="50" charset="-128"/>
                <a:ea typeface="BIZ UDPゴシック" panose="020B0400000000000000" pitchFamily="50" charset="-128"/>
              </a:rPr>
              <a:t>母子免疫</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ワクチン</a:t>
            </a:r>
            <a:b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b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開発を優先事項</a:t>
            </a:r>
            <a:r>
              <a:rPr kumimoji="0" lang="ja-JP" altLang="en-US" sz="2000" dirty="0">
                <a:solidFill>
                  <a:prstClr val="black"/>
                </a:solidFill>
                <a:latin typeface="BIZ UDPゴシック" panose="020B0400000000000000" pitchFamily="50" charset="-128"/>
                <a:ea typeface="BIZ UDPゴシック" panose="020B0400000000000000" pitchFamily="50" charset="-128"/>
              </a:rPr>
              <a:t>に指定</a:t>
            </a:r>
            <a:endPar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1073150" marR="0" lvl="0" indent="-1073150" algn="l" defTabSz="4572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2021</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  </a:t>
            </a: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2030</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年までに髄膜炎を撲滅</a:t>
            </a:r>
            <a:b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br>
            <a:r>
              <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ja-JP" altLang="en-US"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するための世界的方針策定</a:t>
            </a:r>
            <a:endPar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2026</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年までに少なくとも</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つの手ごろな</a:t>
            </a:r>
            <a:b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b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価格の</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GBS</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ワクチンを認可する</a:t>
            </a:r>
            <a:endPar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2030</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年までに少なくとも</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10</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か国で</a:t>
            </a:r>
            <a:r>
              <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GBS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dirty="0">
                <a:solidFill>
                  <a:prstClr val="black"/>
                </a:solidFill>
                <a:latin typeface="BIZ UDPゴシック" panose="020B0400000000000000" pitchFamily="50" charset="-128"/>
                <a:ea typeface="BIZ UDPゴシック" panose="020B0400000000000000" pitchFamily="50" charset="-128"/>
              </a:rPr>
              <a:t>　 </a:t>
            </a:r>
            <a:r>
              <a:rPr kumimoji="0" lang="ja-JP" altLang="en-US"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ワクチンを導入する</a:t>
            </a:r>
            <a:endParaRPr kumimoji="0" lang="en-US" altLang="ja-JP"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10" name="オーディオ 9">
            <a:hlinkClick r:id="" action="ppaction://media"/>
            <a:extLst>
              <a:ext uri="{FF2B5EF4-FFF2-40B4-BE49-F238E27FC236}">
                <a16:creationId xmlns:a16="http://schemas.microsoft.com/office/drawing/2014/main" id="{9715062B-3C10-420D-8A61-0E6D8FE0B7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985124670"/>
      </p:ext>
    </p:extLst>
  </p:cSld>
  <p:clrMapOvr>
    <a:masterClrMapping/>
  </p:clrMapOvr>
  <mc:AlternateContent xmlns:mc="http://schemas.openxmlformats.org/markup-compatibility/2006" xmlns:p14="http://schemas.microsoft.com/office/powerpoint/2010/main">
    <mc:Choice Requires="p14">
      <p:transition spd="slow" p14:dur="2000" advTm="48426"/>
    </mc:Choice>
    <mc:Fallback xmlns="">
      <p:transition spd="slow" advTm="48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extLst>
    <p:ext uri="{6950BFC3-D8DA-4A85-94F7-54DA5524770B}">
      <p188:commentRel xmlns:p188="http://schemas.microsoft.com/office/powerpoint/2018/8/main" xmlns="" r:id="rId8"/>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5442" name="図 3">
            <a:extLst>
              <a:ext uri="{FF2B5EF4-FFF2-40B4-BE49-F238E27FC236}">
                <a16:creationId xmlns:a16="http://schemas.microsoft.com/office/drawing/2014/main" id="{DEF358EC-0CD1-4D50-87D0-77629DF120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8281" y="478471"/>
            <a:ext cx="5818676" cy="3111752"/>
          </a:xfrm>
          <a:prstGeom prst="rect">
            <a:avLst/>
          </a:prstGeom>
          <a:noFill/>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コンテンツ プレースホルダー 2">
            <a:extLst>
              <a:ext uri="{FF2B5EF4-FFF2-40B4-BE49-F238E27FC236}">
                <a16:creationId xmlns:a16="http://schemas.microsoft.com/office/drawing/2014/main" id="{09D939FD-8DAF-D61A-2232-66CC764DB4BE}"/>
              </a:ext>
            </a:extLst>
          </p:cNvPr>
          <p:cNvSpPr txBox="1">
            <a:spLocks/>
          </p:cNvSpPr>
          <p:nvPr/>
        </p:nvSpPr>
        <p:spPr>
          <a:xfrm>
            <a:off x="411363" y="3693462"/>
            <a:ext cx="11369274" cy="3499812"/>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Bef>
                <a:spcPts val="0"/>
              </a:spcBef>
              <a:spcAft>
                <a:spcPts val="0"/>
              </a:spcAft>
              <a:buFont typeface="Wingdings" panose="05000000000000000000" pitchFamily="2" charset="2"/>
              <a:buChar char="l"/>
            </a:pPr>
            <a:r>
              <a:rPr lang="ja-JP" altLang="en-US" sz="2200" dirty="0">
                <a:latin typeface="BIZ UDPゴシック" panose="020B0400000000000000" pitchFamily="50" charset="-128"/>
                <a:ea typeface="BIZ UDPゴシック" panose="020B0400000000000000" pitchFamily="50" charset="-128"/>
              </a:rPr>
              <a:t>南アフリカにおいて進行中の</a:t>
            </a:r>
            <a:r>
              <a:rPr lang="en-US" altLang="ja-JP" sz="2200" dirty="0">
                <a:latin typeface="BIZ UDPゴシック" panose="020B0400000000000000" pitchFamily="50" charset="-128"/>
                <a:ea typeface="BIZ UDPゴシック" panose="020B0400000000000000" pitchFamily="50" charset="-128"/>
              </a:rPr>
              <a:t>GBS</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6</a:t>
            </a:r>
            <a:r>
              <a:rPr lang="ja-JP" altLang="en-US" sz="2200" dirty="0">
                <a:latin typeface="BIZ UDPゴシック" panose="020B0400000000000000" pitchFamily="50" charset="-128"/>
                <a:ea typeface="BIZ UDPゴシック" panose="020B0400000000000000" pitchFamily="50" charset="-128"/>
              </a:rPr>
              <a:t>価結合型）ワクチン臨床試験におけるワクチンの安全性、免疫原性に関する検討</a:t>
            </a:r>
          </a:p>
          <a:p>
            <a:pPr>
              <a:spcBef>
                <a:spcPts val="0"/>
              </a:spcBef>
              <a:spcAft>
                <a:spcPts val="0"/>
              </a:spcAft>
              <a:buFont typeface="Wingdings" panose="05000000000000000000" pitchFamily="2" charset="2"/>
              <a:buChar char="l"/>
            </a:pPr>
            <a:r>
              <a:rPr lang="en-US" altLang="ja-JP" sz="2200" dirty="0">
                <a:latin typeface="BIZ UDPゴシック" panose="020B0400000000000000" pitchFamily="50" charset="-128"/>
                <a:ea typeface="BIZ UDPゴシック" panose="020B0400000000000000" pitchFamily="50" charset="-128"/>
              </a:rPr>
              <a:t>360</a:t>
            </a:r>
            <a:r>
              <a:rPr lang="ja-JP" altLang="en-US" sz="2200" dirty="0">
                <a:latin typeface="BIZ UDPゴシック" panose="020B0400000000000000" pitchFamily="50" charset="-128"/>
                <a:ea typeface="BIZ UDPゴシック" panose="020B0400000000000000" pitchFamily="50" charset="-128"/>
              </a:rPr>
              <a:t>人の妊婦が対象（ワクチン接種群</a:t>
            </a:r>
            <a:r>
              <a:rPr lang="en-US" altLang="ja-JP" sz="2200" dirty="0">
                <a:latin typeface="BIZ UDPゴシック" panose="020B0400000000000000" pitchFamily="50" charset="-128"/>
                <a:ea typeface="BIZ UDPゴシック" panose="020B0400000000000000" pitchFamily="50" charset="-128"/>
              </a:rPr>
              <a:t>40</a:t>
            </a:r>
            <a:r>
              <a:rPr lang="ja-JP" altLang="en-US" sz="2200" dirty="0">
                <a:latin typeface="BIZ UDPゴシック" panose="020B0400000000000000" pitchFamily="50" charset="-128"/>
                <a:ea typeface="BIZ UDPゴシック" panose="020B0400000000000000" pitchFamily="50" charset="-128"/>
              </a:rPr>
              <a:t>人ずつ</a:t>
            </a:r>
            <a:r>
              <a:rPr lang="en-US" altLang="ja-JP" sz="2200" dirty="0">
                <a:latin typeface="BIZ UDPゴシック" panose="020B0400000000000000" pitchFamily="50" charset="-128"/>
                <a:ea typeface="BIZ UDPゴシック" panose="020B0400000000000000" pitchFamily="50" charset="-128"/>
              </a:rPr>
              <a:t>6</a:t>
            </a:r>
            <a:r>
              <a:rPr lang="ja-JP" altLang="en-US" sz="2200" dirty="0">
                <a:latin typeface="BIZ UDPゴシック" panose="020B0400000000000000" pitchFamily="50" charset="-128"/>
                <a:ea typeface="BIZ UDPゴシック" panose="020B0400000000000000" pitchFamily="50" charset="-128"/>
              </a:rPr>
              <a:t>種類</a:t>
            </a:r>
            <a:r>
              <a:rPr lang="en-US" altLang="ja-JP" sz="2200" dirty="0">
                <a:latin typeface="BIZ UDPゴシック" panose="020B0400000000000000" pitchFamily="50" charset="-128"/>
                <a:ea typeface="BIZ UDPゴシック" panose="020B0400000000000000" pitchFamily="50" charset="-128"/>
              </a:rPr>
              <a:t>240</a:t>
            </a:r>
            <a:r>
              <a:rPr lang="ja-JP" altLang="en-US" sz="2200" dirty="0">
                <a:latin typeface="BIZ UDPゴシック" panose="020B0400000000000000" pitchFamily="50" charset="-128"/>
                <a:ea typeface="BIZ UDPゴシック" panose="020B0400000000000000" pitchFamily="50" charset="-128"/>
              </a:rPr>
              <a:t>人、コントロール群</a:t>
            </a:r>
            <a:r>
              <a:rPr lang="en-US" altLang="ja-JP" sz="2200" dirty="0">
                <a:latin typeface="BIZ UDPゴシック" panose="020B0400000000000000" pitchFamily="50" charset="-128"/>
                <a:ea typeface="BIZ UDPゴシック" panose="020B0400000000000000" pitchFamily="50" charset="-128"/>
              </a:rPr>
              <a:t>120</a:t>
            </a:r>
            <a:r>
              <a:rPr lang="ja-JP" altLang="en-US" sz="2200" dirty="0">
                <a:latin typeface="BIZ UDPゴシック" panose="020B0400000000000000" pitchFamily="50" charset="-128"/>
                <a:ea typeface="BIZ UDPゴシック" panose="020B0400000000000000" pitchFamily="50" charset="-128"/>
              </a:rPr>
              <a:t>人）</a:t>
            </a:r>
          </a:p>
          <a:p>
            <a:pPr>
              <a:spcBef>
                <a:spcPts val="0"/>
              </a:spcBef>
              <a:spcAft>
                <a:spcPts val="0"/>
              </a:spcAft>
              <a:buFont typeface="Wingdings" panose="05000000000000000000" pitchFamily="2" charset="2"/>
              <a:buChar char="l"/>
            </a:pPr>
            <a:r>
              <a:rPr lang="ja-JP" altLang="en-US" sz="2200" spc="-150" dirty="0">
                <a:latin typeface="BIZ UDPゴシック" panose="020B0400000000000000" pitchFamily="50" charset="-128"/>
                <a:ea typeface="BIZ UDPゴシック" panose="020B0400000000000000" pitchFamily="50" charset="-128"/>
              </a:rPr>
              <a:t>安全性に関しては、アルミアジュバント含有ワクチン接種群で妊婦の局所反応を強く認めた。</a:t>
            </a:r>
          </a:p>
          <a:p>
            <a:pPr>
              <a:spcBef>
                <a:spcPts val="0"/>
              </a:spcBef>
              <a:spcAft>
                <a:spcPts val="0"/>
              </a:spcAft>
              <a:buFont typeface="Wingdings" panose="05000000000000000000" pitchFamily="2" charset="2"/>
              <a:buChar char="l"/>
            </a:pPr>
            <a:r>
              <a:rPr lang="ja-JP" altLang="en-US" sz="2200" dirty="0">
                <a:latin typeface="BIZ UDPゴシック" panose="020B0400000000000000" pitchFamily="50" charset="-128"/>
                <a:ea typeface="BIZ UDPゴシック" panose="020B0400000000000000" pitchFamily="50" charset="-128"/>
              </a:rPr>
              <a:t>児に認められた主な有害事象は、軽度の先天異常（臍ヘルニアおよび先天性真皮メラノサイトーシス）であった。</a:t>
            </a:r>
          </a:p>
          <a:p>
            <a:pPr>
              <a:spcBef>
                <a:spcPts val="0"/>
              </a:spcBef>
              <a:spcAft>
                <a:spcPts val="0"/>
              </a:spcAft>
              <a:buFont typeface="Wingdings" panose="05000000000000000000" pitchFamily="2" charset="2"/>
              <a:buChar char="l"/>
            </a:pPr>
            <a:r>
              <a:rPr lang="ja-JP" altLang="en-US" sz="2200" dirty="0">
                <a:latin typeface="BIZ UDPゴシック" panose="020B0400000000000000" pitchFamily="50" charset="-128"/>
                <a:ea typeface="BIZ UDPゴシック" panose="020B0400000000000000" pitchFamily="50" charset="-128"/>
              </a:rPr>
              <a:t>ワクチンは全ての莢膜型に対して母体の抗体反応を誘導し、最も免疫原性の良いワクチン接種により、乳児の期待される莢膜型別抗体価は</a:t>
            </a:r>
            <a:r>
              <a:rPr lang="en-US" altLang="ja-JP" sz="2200" dirty="0">
                <a:latin typeface="BIZ UDPゴシック" panose="020B0400000000000000" pitchFamily="50" charset="-128"/>
                <a:ea typeface="BIZ UDPゴシック" panose="020B0400000000000000" pitchFamily="50" charset="-128"/>
              </a:rPr>
              <a:t>57</a:t>
            </a:r>
            <a:r>
              <a:rPr lang="ja-JP" altLang="en-US" sz="2200" dirty="0">
                <a:latin typeface="BIZ UDPゴシック" panose="020B0400000000000000" pitchFamily="50" charset="-128"/>
                <a:ea typeface="BIZ UDPゴシック" panose="020B0400000000000000" pitchFamily="50" charset="-128"/>
              </a:rPr>
              <a:t>～</a:t>
            </a:r>
            <a:r>
              <a:rPr lang="en-US" altLang="ja-JP" sz="2200" dirty="0">
                <a:latin typeface="BIZ UDPゴシック" panose="020B0400000000000000" pitchFamily="50" charset="-128"/>
                <a:ea typeface="BIZ UDPゴシック" panose="020B0400000000000000" pitchFamily="50" charset="-128"/>
              </a:rPr>
              <a:t>97%</a:t>
            </a:r>
            <a:r>
              <a:rPr lang="ja-JP" altLang="en-US" sz="2200" dirty="0">
                <a:latin typeface="BIZ UDPゴシック" panose="020B0400000000000000" pitchFamily="50" charset="-128"/>
                <a:ea typeface="BIZ UDPゴシック" panose="020B0400000000000000" pitchFamily="50" charset="-128"/>
              </a:rPr>
              <a:t>獲得された。</a:t>
            </a:r>
          </a:p>
          <a:p>
            <a:pPr>
              <a:spcBef>
                <a:spcPts val="0"/>
              </a:spcBef>
              <a:spcAft>
                <a:spcPts val="0"/>
              </a:spcAft>
              <a:buFont typeface="Wingdings" panose="05000000000000000000" pitchFamily="2" charset="2"/>
              <a:buChar char="l"/>
            </a:pPr>
            <a:endParaRPr lang="ja-JP" altLang="en-US" sz="2200" dirty="0">
              <a:latin typeface="BIZ UDPゴシック" panose="020B0400000000000000" pitchFamily="50" charset="-128"/>
              <a:ea typeface="BIZ UDPゴシック" panose="020B0400000000000000" pitchFamily="50" charset="-128"/>
            </a:endParaRPr>
          </a:p>
          <a:p>
            <a:pPr>
              <a:spcBef>
                <a:spcPts val="0"/>
              </a:spcBef>
              <a:spcAft>
                <a:spcPts val="0"/>
              </a:spcAft>
              <a:buFont typeface="Wingdings" panose="05000000000000000000" pitchFamily="2" charset="2"/>
              <a:buChar char="l"/>
            </a:pPr>
            <a:endParaRPr lang="ja-JP" altLang="en-US" sz="22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3ED4EBC9-A055-0039-F942-EFD0E93B3417}"/>
              </a:ext>
            </a:extLst>
          </p:cNvPr>
          <p:cNvSpPr txBox="1"/>
          <p:nvPr/>
        </p:nvSpPr>
        <p:spPr>
          <a:xfrm>
            <a:off x="7605281" y="3164538"/>
            <a:ext cx="40014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N Engl J Med　2023 Jul 20;389(3):215-227. </a:t>
            </a:r>
          </a:p>
        </p:txBody>
      </p:sp>
      <p:pic>
        <p:nvPicPr>
          <p:cNvPr id="7" name="オーディオ 6">
            <a:hlinkClick r:id="" action="ppaction://media"/>
            <a:extLst>
              <a:ext uri="{FF2B5EF4-FFF2-40B4-BE49-F238E27FC236}">
                <a16:creationId xmlns:a16="http://schemas.microsoft.com/office/drawing/2014/main" id="{C50E0A3C-1C82-4078-98BF-FFF360A70A9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5512"/>
    </mc:Choice>
    <mc:Fallback xmlns="">
      <p:transition spd="slow" advTm="85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7"/>
                </p:tgtEl>
              </p:cMediaNode>
            </p:audio>
          </p:childTnLst>
        </p:cTn>
      </p:par>
    </p:tnLst>
    <p:bldLst>
      <p:bldP spid="2" grpId="0" build="p"/>
    </p:bldLst>
  </p:timing>
  <p:extLst>
    <p:ext uri="{6950BFC3-D8DA-4A85-94F7-54DA5524770B}">
      <p188:commentRel xmlns:p188="http://schemas.microsoft.com/office/powerpoint/2018/8/main" xmlns="" r:id="rId8"/>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楕円 1">
            <a:extLst>
              <a:ext uri="{FF2B5EF4-FFF2-40B4-BE49-F238E27FC236}">
                <a16:creationId xmlns:a16="http://schemas.microsoft.com/office/drawing/2014/main" id="{E24E60B9-0EDB-D847-CC30-7E935D30A8C9}"/>
              </a:ext>
            </a:extLst>
          </p:cNvPr>
          <p:cNvSpPr/>
          <p:nvPr/>
        </p:nvSpPr>
        <p:spPr>
          <a:xfrm>
            <a:off x="2054225" y="-510138"/>
            <a:ext cx="8083550" cy="808355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9" name="図 8" descr="ゲームのキャラクター&#10;&#10;AI によって生成されたコンテンツは間違っている可能性があります。">
            <a:extLst>
              <a:ext uri="{FF2B5EF4-FFF2-40B4-BE49-F238E27FC236}">
                <a16:creationId xmlns:a16="http://schemas.microsoft.com/office/drawing/2014/main" id="{D9C250DA-2305-5FA2-F0EF-D64F5E9CE6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1191" y="-118189"/>
            <a:ext cx="2028662" cy="2028662"/>
          </a:xfrm>
          <a:prstGeom prst="rect">
            <a:avLst/>
          </a:prstGeom>
        </p:spPr>
      </p:pic>
      <p:sp>
        <p:nvSpPr>
          <p:cNvPr id="12" name="タイトル 2">
            <a:extLst>
              <a:ext uri="{FF2B5EF4-FFF2-40B4-BE49-F238E27FC236}">
                <a16:creationId xmlns:a16="http://schemas.microsoft.com/office/drawing/2014/main" id="{FEC0F818-BC76-B1D9-DFD3-E1B0FFE2122D}"/>
              </a:ext>
            </a:extLst>
          </p:cNvPr>
          <p:cNvSpPr txBox="1">
            <a:spLocks/>
          </p:cNvSpPr>
          <p:nvPr/>
        </p:nvSpPr>
        <p:spPr>
          <a:xfrm>
            <a:off x="2163560" y="1478846"/>
            <a:ext cx="7902433" cy="23825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00000"/>
              </a:lnSpc>
            </a:pPr>
            <a:r>
              <a:rPr lang="ja-JP" altLang="en-US" sz="5400" dirty="0">
                <a:latin typeface="BIZ UDPゴシック" panose="020B0400000000000000" pitchFamily="50" charset="-128"/>
                <a:ea typeface="BIZ UDPゴシック" panose="020B0400000000000000" pitchFamily="50" charset="-128"/>
              </a:rPr>
              <a:t>母子免疫ワクチンに</a:t>
            </a:r>
            <a:endParaRPr lang="en-US" altLang="ja-JP" sz="5400" dirty="0">
              <a:latin typeface="BIZ UDPゴシック" panose="020B0400000000000000" pitchFamily="50" charset="-128"/>
              <a:ea typeface="BIZ UDPゴシック" panose="020B0400000000000000" pitchFamily="50" charset="-128"/>
            </a:endParaRPr>
          </a:p>
          <a:p>
            <a:pPr algn="ctr">
              <a:lnSpc>
                <a:spcPct val="100000"/>
              </a:lnSpc>
            </a:pPr>
            <a:r>
              <a:rPr lang="ja-JP" altLang="en-US" sz="5400" dirty="0">
                <a:latin typeface="BIZ UDPゴシック" panose="020B0400000000000000" pitchFamily="50" charset="-128"/>
                <a:ea typeface="BIZ UDPゴシック" panose="020B0400000000000000" pitchFamily="50" charset="-128"/>
              </a:rPr>
              <a:t>関する</a:t>
            </a:r>
          </a:p>
        </p:txBody>
      </p:sp>
      <p:sp>
        <p:nvSpPr>
          <p:cNvPr id="13" name="正方形/長方形 12">
            <a:extLst>
              <a:ext uri="{FF2B5EF4-FFF2-40B4-BE49-F238E27FC236}">
                <a16:creationId xmlns:a16="http://schemas.microsoft.com/office/drawing/2014/main" id="{BD6D39BC-A668-DF79-C051-FA81B98D93B7}"/>
              </a:ext>
            </a:extLst>
          </p:cNvPr>
          <p:cNvSpPr/>
          <p:nvPr/>
        </p:nvSpPr>
        <p:spPr>
          <a:xfrm>
            <a:off x="1386038" y="-1665171"/>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3F65167A-0F82-2217-9803-FFCA31DBF8B7}"/>
              </a:ext>
            </a:extLst>
          </p:cNvPr>
          <p:cNvSpPr/>
          <p:nvPr/>
        </p:nvSpPr>
        <p:spPr>
          <a:xfrm>
            <a:off x="1386038" y="6862812"/>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descr="グラフィカル ユーザー インターフェイス, アプリケーション&#10;&#10;AI 生成コンテンツは誤りを含む可能性があります。">
            <a:extLst>
              <a:ext uri="{FF2B5EF4-FFF2-40B4-BE49-F238E27FC236}">
                <a16:creationId xmlns:a16="http://schemas.microsoft.com/office/drawing/2014/main" id="{AFBEA71B-CB06-894E-F98F-8ACA51BEA456}"/>
              </a:ext>
            </a:extLst>
          </p:cNvPr>
          <p:cNvPicPr>
            <a:picLocks noChangeAspect="1"/>
          </p:cNvPicPr>
          <p:nvPr/>
        </p:nvPicPr>
        <p:blipFill>
          <a:blip r:embed="rId6">
            <a:extLst>
              <a:ext uri="{28A0092B-C50C-407E-A947-70E740481C1C}">
                <a14:useLocalDpi xmlns:a14="http://schemas.microsoft.com/office/drawing/2010/main" val="0"/>
              </a:ext>
            </a:extLst>
          </a:blip>
          <a:srcRect l="21767" t="14225" r="21437" b="51035"/>
          <a:stretch>
            <a:fillRect/>
          </a:stretch>
        </p:blipFill>
        <p:spPr>
          <a:xfrm>
            <a:off x="3542856" y="3271130"/>
            <a:ext cx="5192867" cy="2382513"/>
          </a:xfrm>
          <a:prstGeom prst="rect">
            <a:avLst/>
          </a:prstGeom>
        </p:spPr>
      </p:pic>
      <p:pic>
        <p:nvPicPr>
          <p:cNvPr id="4" name="図 3" descr="人, 写真, ポーズ, 異なる が含まれている画像&#10;&#10;AI 生成コンテンツは誤りを含む可能性があります。">
            <a:extLst>
              <a:ext uri="{FF2B5EF4-FFF2-40B4-BE49-F238E27FC236}">
                <a16:creationId xmlns:a16="http://schemas.microsoft.com/office/drawing/2014/main" id="{C6D93F73-EEA5-F4CA-D713-090C914C5709}"/>
              </a:ext>
            </a:extLst>
          </p:cNvPr>
          <p:cNvPicPr>
            <a:picLocks noChangeAspect="1"/>
          </p:cNvPicPr>
          <p:nvPr/>
        </p:nvPicPr>
        <p:blipFill>
          <a:blip r:embed="rId7">
            <a:extLst>
              <a:ext uri="{28A0092B-C50C-407E-A947-70E740481C1C}">
                <a14:useLocalDpi xmlns:a14="http://schemas.microsoft.com/office/drawing/2010/main" val="0"/>
              </a:ext>
            </a:extLst>
          </a:blip>
          <a:srcRect t="37758" r="81997" b="35645"/>
          <a:stretch>
            <a:fillRect/>
          </a:stretch>
        </p:blipFill>
        <p:spPr>
          <a:xfrm>
            <a:off x="219182" y="3790782"/>
            <a:ext cx="3323674" cy="3470984"/>
          </a:xfrm>
          <a:prstGeom prst="rect">
            <a:avLst/>
          </a:prstGeom>
        </p:spPr>
      </p:pic>
      <p:pic>
        <p:nvPicPr>
          <p:cNvPr id="6" name="オーディオ 5">
            <a:hlinkClick r:id="" action="ppaction://media"/>
            <a:extLst>
              <a:ext uri="{FF2B5EF4-FFF2-40B4-BE49-F238E27FC236}">
                <a16:creationId xmlns:a16="http://schemas.microsoft.com/office/drawing/2014/main" id="{FE6D25F3-3DB9-4D57-BA90-2AD3988A90F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73409443"/>
      </p:ext>
    </p:extLst>
  </p:cSld>
  <p:clrMapOvr>
    <a:masterClrMapping/>
  </p:clrMapOvr>
  <mc:AlternateContent xmlns:mc="http://schemas.openxmlformats.org/markup-compatibility/2006" xmlns:p14="http://schemas.microsoft.com/office/powerpoint/2010/main">
    <mc:Choice Requires="p14">
      <p:transition spd="slow" p14:dur="2000" advTm="8150"/>
    </mc:Choice>
    <mc:Fallback xmlns="">
      <p:transition spd="slow" advTm="8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6950BFC3-D8DA-4A85-94F7-54DA5524770B}">
      <p188:commentRel xmlns:p188="http://schemas.microsoft.com/office/powerpoint/2018/8/main" xmlns="" r:id="rId9"/>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01797F1D-6367-A63A-4182-20E315774C52}"/>
              </a:ext>
            </a:extLst>
          </p:cNvPr>
          <p:cNvSpPr/>
          <p:nvPr/>
        </p:nvSpPr>
        <p:spPr>
          <a:xfrm>
            <a:off x="1096093" y="-1639888"/>
            <a:ext cx="10137775" cy="10137775"/>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D9DB8480-B7C5-D591-C24B-8CDEA7BE4989}"/>
              </a:ext>
            </a:extLst>
          </p:cNvPr>
          <p:cNvSpPr/>
          <p:nvPr/>
        </p:nvSpPr>
        <p:spPr>
          <a:xfrm>
            <a:off x="1386038" y="-1665171"/>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975A7A8E-2088-EAAA-1904-9DEEFAAFFC61}"/>
              </a:ext>
            </a:extLst>
          </p:cNvPr>
          <p:cNvSpPr/>
          <p:nvPr/>
        </p:nvSpPr>
        <p:spPr>
          <a:xfrm>
            <a:off x="1386038" y="6862812"/>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6EFAC0BA-CD3F-42CB-ABB4-96747CE6EE6F}"/>
              </a:ext>
            </a:extLst>
          </p:cNvPr>
          <p:cNvSpPr>
            <a:spLocks noGrp="1"/>
          </p:cNvSpPr>
          <p:nvPr>
            <p:ph type="title" idx="4294967295"/>
          </p:nvPr>
        </p:nvSpPr>
        <p:spPr>
          <a:xfrm>
            <a:off x="2723950" y="645039"/>
            <a:ext cx="7883091" cy="1143000"/>
          </a:xfrm>
        </p:spPr>
        <p:txBody>
          <a:bodyPr/>
          <a:lstStyle/>
          <a:p>
            <a:pPr algn="l"/>
            <a:r>
              <a:rPr kumimoji="1" lang="ja-JP" altLang="en-US" sz="4000" b="1" dirty="0">
                <a:solidFill>
                  <a:schemeClr val="accent5"/>
                </a:solidFill>
                <a:latin typeface="BIZ UDPゴシック" panose="020B0400000000000000" pitchFamily="50" charset="-128"/>
                <a:ea typeface="BIZ UDPゴシック" panose="020B0400000000000000" pitchFamily="50" charset="-128"/>
              </a:rPr>
              <a:t>妊娠中にワクチンを接種すると</a:t>
            </a:r>
            <a:br>
              <a:rPr kumimoji="1" lang="en-US" altLang="ja-JP" sz="4000" b="1" dirty="0">
                <a:solidFill>
                  <a:schemeClr val="accent5"/>
                </a:solidFill>
                <a:latin typeface="BIZ UDPゴシック" panose="020B0400000000000000" pitchFamily="50" charset="-128"/>
                <a:ea typeface="BIZ UDPゴシック" panose="020B0400000000000000" pitchFamily="50" charset="-128"/>
              </a:rPr>
            </a:br>
            <a:r>
              <a:rPr kumimoji="1" lang="ja-JP" altLang="en-US" sz="4000" b="1" dirty="0">
                <a:solidFill>
                  <a:schemeClr val="accent5"/>
                </a:solidFill>
                <a:latin typeface="BIZ UDPゴシック" panose="020B0400000000000000" pitchFamily="50" charset="-128"/>
                <a:ea typeface="BIZ UDPゴシック" panose="020B0400000000000000" pitchFamily="50" charset="-128"/>
              </a:rPr>
              <a:t>副反応は増えませんか？</a:t>
            </a:r>
          </a:p>
        </p:txBody>
      </p:sp>
      <p:sp>
        <p:nvSpPr>
          <p:cNvPr id="3" name="テキスト プレースホルダー 2">
            <a:extLst>
              <a:ext uri="{FF2B5EF4-FFF2-40B4-BE49-F238E27FC236}">
                <a16:creationId xmlns:a16="http://schemas.microsoft.com/office/drawing/2014/main" id="{3C2EAA17-591D-4DD5-9E51-AACC05F47AD6}"/>
              </a:ext>
            </a:extLst>
          </p:cNvPr>
          <p:cNvSpPr>
            <a:spLocks noGrp="1"/>
          </p:cNvSpPr>
          <p:nvPr>
            <p:ph type="body" idx="4294967295"/>
          </p:nvPr>
        </p:nvSpPr>
        <p:spPr>
          <a:xfrm>
            <a:off x="2367816" y="2506862"/>
            <a:ext cx="8239225" cy="2790825"/>
          </a:xfrm>
        </p:spPr>
        <p:txBody>
          <a:bodyPr/>
          <a:lstStyle/>
          <a:p>
            <a:pPr>
              <a:buFont typeface="Wingdings" panose="05000000000000000000" pitchFamily="2" charset="2"/>
              <a:buChar char="l"/>
            </a:pPr>
            <a:r>
              <a:rPr kumimoji="1" lang="ja-JP" altLang="en-US" dirty="0">
                <a:latin typeface="BIZ UDPゴシック" panose="020B0400000000000000" pitchFamily="50" charset="-128"/>
                <a:ea typeface="BIZ UDPゴシック" panose="020B0400000000000000" pitchFamily="50" charset="-128"/>
              </a:rPr>
              <a:t>現在、妊婦にも使用可能なワクチンは、早産のリスクも含め、安全性に関して問題はありません。</a:t>
            </a:r>
            <a:endParaRPr kumimoji="1" lang="en-US" altLang="ja-JP" dirty="0">
              <a:latin typeface="BIZ UDPゴシック" panose="020B0400000000000000" pitchFamily="50" charset="-128"/>
              <a:ea typeface="BIZ UDPゴシック" panose="020B0400000000000000" pitchFamily="50" charset="-128"/>
            </a:endParaRPr>
          </a:p>
          <a:p>
            <a:pPr>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母子免疫ワクチンは、ワクチンにより接種推奨時期は異なりますが、妊娠後期の接種が勧められます。</a:t>
            </a:r>
            <a:endParaRPr lang="en-US" altLang="ja-JP" dirty="0">
              <a:latin typeface="BIZ UDPゴシック" panose="020B0400000000000000" pitchFamily="50" charset="-128"/>
              <a:ea typeface="BIZ UDPゴシック" panose="020B0400000000000000" pitchFamily="50" charset="-128"/>
            </a:endParaRPr>
          </a:p>
          <a:p>
            <a:pPr lvl="1">
              <a:buFont typeface="Wingdings" panose="05000000000000000000" pitchFamily="2" charset="2"/>
              <a:buChar char="l"/>
            </a:pPr>
            <a:endParaRPr kumimoji="1" lang="ja-JP" altLang="en-US" dirty="0">
              <a:latin typeface="BIZ UDPゴシック" panose="020B0400000000000000" pitchFamily="50" charset="-128"/>
              <a:ea typeface="BIZ UDPゴシック" panose="020B0400000000000000" pitchFamily="50" charset="-128"/>
            </a:endParaRPr>
          </a:p>
        </p:txBody>
      </p:sp>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58CBD454-56D6-38B1-7FA3-C6D1CF13EAD5}"/>
              </a:ext>
            </a:extLst>
          </p:cNvPr>
          <p:cNvPicPr>
            <a:picLocks noChangeAspect="1"/>
          </p:cNvPicPr>
          <p:nvPr/>
        </p:nvPicPr>
        <p:blipFill>
          <a:blip r:embed="rId6">
            <a:extLst>
              <a:ext uri="{28A0092B-C50C-407E-A947-70E740481C1C}">
                <a14:useLocalDpi xmlns:a14="http://schemas.microsoft.com/office/drawing/2010/main" val="0"/>
              </a:ext>
            </a:extLst>
          </a:blip>
          <a:srcRect l="21767" t="14225" r="53238" b="51035"/>
          <a:stretch>
            <a:fillRect/>
          </a:stretch>
        </p:blipFill>
        <p:spPr>
          <a:xfrm>
            <a:off x="866860" y="248460"/>
            <a:ext cx="1857090" cy="1936158"/>
          </a:xfrm>
          <a:prstGeom prst="rect">
            <a:avLst/>
          </a:prstGeom>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77434D83-8B4B-E782-6368-D4780524A51B}"/>
              </a:ext>
            </a:extLst>
          </p:cNvPr>
          <p:cNvPicPr>
            <a:picLocks noChangeAspect="1"/>
          </p:cNvPicPr>
          <p:nvPr/>
        </p:nvPicPr>
        <p:blipFill>
          <a:blip r:embed="rId6">
            <a:extLst>
              <a:ext uri="{28A0092B-C50C-407E-A947-70E740481C1C}">
                <a14:useLocalDpi xmlns:a14="http://schemas.microsoft.com/office/drawing/2010/main" val="0"/>
              </a:ext>
            </a:extLst>
          </a:blip>
          <a:srcRect l="53140" t="14225" r="21865" b="51035"/>
          <a:stretch>
            <a:fillRect/>
          </a:stretch>
        </p:blipFill>
        <p:spPr>
          <a:xfrm>
            <a:off x="1096092" y="2216885"/>
            <a:ext cx="1387225" cy="1446287"/>
          </a:xfrm>
          <a:prstGeom prst="rect">
            <a:avLst/>
          </a:prstGeom>
        </p:spPr>
      </p:pic>
      <p:pic>
        <p:nvPicPr>
          <p:cNvPr id="10" name="図 9" descr="テーブル, 部屋, 花 が含まれている画像&#10;&#10;自動的に生成された説明">
            <a:extLst>
              <a:ext uri="{FF2B5EF4-FFF2-40B4-BE49-F238E27FC236}">
                <a16:creationId xmlns:a16="http://schemas.microsoft.com/office/drawing/2014/main" id="{2459ECC3-B5C4-7924-5E07-3E5853DFA709}"/>
              </a:ext>
            </a:extLst>
          </p:cNvPr>
          <p:cNvPicPr>
            <a:picLocks noChangeAspect="1"/>
          </p:cNvPicPr>
          <p:nvPr/>
        </p:nvPicPr>
        <p:blipFill>
          <a:blip r:embed="rId7">
            <a:extLst>
              <a:ext uri="{28A0092B-C50C-407E-A947-70E740481C1C}">
                <a14:useLocalDpi xmlns:a14="http://schemas.microsoft.com/office/drawing/2010/main" val="0"/>
              </a:ext>
            </a:extLst>
          </a:blip>
          <a:srcRect l="65679" t="22961" r="20146" b="57089"/>
          <a:stretch/>
        </p:blipFill>
        <p:spPr>
          <a:xfrm>
            <a:off x="5792100" y="5607336"/>
            <a:ext cx="1147499" cy="1211249"/>
          </a:xfrm>
          <a:prstGeom prst="rect">
            <a:avLst/>
          </a:prstGeom>
        </p:spPr>
      </p:pic>
      <p:pic>
        <p:nvPicPr>
          <p:cNvPr id="11" name="図 10" descr="テーブル, 部屋, 花 が含まれている画像&#10;&#10;自動的に生成された説明">
            <a:extLst>
              <a:ext uri="{FF2B5EF4-FFF2-40B4-BE49-F238E27FC236}">
                <a16:creationId xmlns:a16="http://schemas.microsoft.com/office/drawing/2014/main" id="{A4AE2C96-B4D2-7246-1831-892B94EA2F76}"/>
              </a:ext>
            </a:extLst>
          </p:cNvPr>
          <p:cNvPicPr>
            <a:picLocks noChangeAspect="1"/>
          </p:cNvPicPr>
          <p:nvPr/>
        </p:nvPicPr>
        <p:blipFill>
          <a:blip r:embed="rId7">
            <a:extLst>
              <a:ext uri="{28A0092B-C50C-407E-A947-70E740481C1C}">
                <a14:useLocalDpi xmlns:a14="http://schemas.microsoft.com/office/drawing/2010/main" val="0"/>
              </a:ext>
            </a:extLst>
          </a:blip>
          <a:srcRect l="66357" t="66417" r="19468" b="13633"/>
          <a:stretch/>
        </p:blipFill>
        <p:spPr>
          <a:xfrm>
            <a:off x="4395172" y="5587664"/>
            <a:ext cx="1147500" cy="1211250"/>
          </a:xfrm>
          <a:prstGeom prst="rect">
            <a:avLst/>
          </a:prstGeom>
        </p:spPr>
      </p:pic>
      <p:pic>
        <p:nvPicPr>
          <p:cNvPr id="12" name="図 11" descr="テーブル, 部屋, 花 が含まれている画像&#10;&#10;自動的に生成された説明">
            <a:extLst>
              <a:ext uri="{FF2B5EF4-FFF2-40B4-BE49-F238E27FC236}">
                <a16:creationId xmlns:a16="http://schemas.microsoft.com/office/drawing/2014/main" id="{183B8AA8-4357-D820-B5FC-DA5A7CBFE745}"/>
              </a:ext>
            </a:extLst>
          </p:cNvPr>
          <p:cNvPicPr>
            <a:picLocks noChangeAspect="1"/>
          </p:cNvPicPr>
          <p:nvPr/>
        </p:nvPicPr>
        <p:blipFill>
          <a:blip r:embed="rId7">
            <a:extLst>
              <a:ext uri="{28A0092B-C50C-407E-A947-70E740481C1C}">
                <a14:useLocalDpi xmlns:a14="http://schemas.microsoft.com/office/drawing/2010/main" val="0"/>
              </a:ext>
            </a:extLst>
          </a:blip>
          <a:srcRect l="41808" t="66417" r="39794" b="13633"/>
          <a:stretch/>
        </p:blipFill>
        <p:spPr>
          <a:xfrm>
            <a:off x="6996521" y="5662946"/>
            <a:ext cx="1489363" cy="1211250"/>
          </a:xfrm>
          <a:prstGeom prst="rect">
            <a:avLst/>
          </a:prstGeom>
        </p:spPr>
      </p:pic>
      <p:pic>
        <p:nvPicPr>
          <p:cNvPr id="15" name="オーディオ 14">
            <a:hlinkClick r:id="" action="ppaction://media"/>
            <a:extLst>
              <a:ext uri="{FF2B5EF4-FFF2-40B4-BE49-F238E27FC236}">
                <a16:creationId xmlns:a16="http://schemas.microsoft.com/office/drawing/2014/main" id="{24EEF023-25BF-4EFB-9F2E-07B74A4EBA6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795965745"/>
      </p:ext>
    </p:extLst>
  </p:cSld>
  <p:clrMapOvr>
    <a:masterClrMapping/>
  </p:clrMapOvr>
  <mc:AlternateContent xmlns:mc="http://schemas.openxmlformats.org/markup-compatibility/2006" xmlns:p14="http://schemas.microsoft.com/office/powerpoint/2010/main">
    <mc:Choice Requires="p14">
      <p:transition spd="slow" p14:dur="2000" advTm="27911"/>
    </mc:Choice>
    <mc:Fallback xmlns="">
      <p:transition spd="slow" advTm="27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15"/>
                </p:tgtEl>
              </p:cMediaNode>
            </p:audio>
          </p:childTnLst>
        </p:cTn>
      </p:par>
    </p:tnLst>
    <p:bldLst>
      <p:bldP spid="3" grpId="0" build="allAtOnce"/>
    </p:bldLst>
  </p:timing>
  <p:extLst>
    <p:ext uri="{6950BFC3-D8DA-4A85-94F7-54DA5524770B}">
      <p188:commentRel xmlns:p188="http://schemas.microsoft.com/office/powerpoint/2018/8/main" xmlns="" r:id="rId9"/>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074D719C-0294-A0C9-4117-1DEEA9252F1E}"/>
              </a:ext>
            </a:extLst>
          </p:cNvPr>
          <p:cNvSpPr/>
          <p:nvPr/>
        </p:nvSpPr>
        <p:spPr>
          <a:xfrm>
            <a:off x="1096093" y="-1639888"/>
            <a:ext cx="10137775" cy="10137775"/>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8EEA06D-0A65-1915-99F4-F3C1367F6AA8}"/>
              </a:ext>
            </a:extLst>
          </p:cNvPr>
          <p:cNvSpPr/>
          <p:nvPr/>
        </p:nvSpPr>
        <p:spPr>
          <a:xfrm>
            <a:off x="1386038" y="-1665171"/>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523199C7-2B97-0DA0-F8B3-B0202DF34893}"/>
              </a:ext>
            </a:extLst>
          </p:cNvPr>
          <p:cNvSpPr/>
          <p:nvPr/>
        </p:nvSpPr>
        <p:spPr>
          <a:xfrm>
            <a:off x="1386038" y="6862812"/>
            <a:ext cx="9557886" cy="1665171"/>
          </a:xfrm>
          <a:prstGeom prst="rect">
            <a:avLst/>
          </a:prstGeom>
          <a:solidFill>
            <a:srgbClr val="E3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a:extLst>
              <a:ext uri="{FF2B5EF4-FFF2-40B4-BE49-F238E27FC236}">
                <a16:creationId xmlns:a16="http://schemas.microsoft.com/office/drawing/2014/main" id="{DEEFA396-4E11-A698-DDE8-11B301B71BB1}"/>
              </a:ext>
            </a:extLst>
          </p:cNvPr>
          <p:cNvSpPr txBox="1">
            <a:spLocks/>
          </p:cNvSpPr>
          <p:nvPr/>
        </p:nvSpPr>
        <p:spPr bwMode="auto">
          <a:xfrm>
            <a:off x="2723950" y="645039"/>
            <a:ext cx="788309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gn="l"/>
            <a:r>
              <a:rPr lang="ja-JP" altLang="en-US" sz="4000" b="1" dirty="0">
                <a:solidFill>
                  <a:schemeClr val="accent5"/>
                </a:solidFill>
                <a:latin typeface="BIZ UDPゴシック" panose="020B0400000000000000" pitchFamily="50" charset="-128"/>
                <a:ea typeface="BIZ UDPゴシック" panose="020B0400000000000000" pitchFamily="50" charset="-128"/>
              </a:rPr>
              <a:t>母子免疫ワクチンの効果は</a:t>
            </a:r>
            <a:br>
              <a:rPr lang="ja-JP" altLang="en-US" sz="4000" b="1" dirty="0">
                <a:solidFill>
                  <a:schemeClr val="accent5"/>
                </a:solidFill>
                <a:latin typeface="BIZ UDPゴシック" panose="020B0400000000000000" pitchFamily="50" charset="-128"/>
                <a:ea typeface="BIZ UDPゴシック" panose="020B0400000000000000" pitchFamily="50" charset="-128"/>
              </a:rPr>
            </a:br>
            <a:r>
              <a:rPr lang="ja-JP" altLang="en-US" sz="4000" b="1" dirty="0">
                <a:solidFill>
                  <a:schemeClr val="accent5"/>
                </a:solidFill>
                <a:latin typeface="BIZ UDPゴシック" panose="020B0400000000000000" pitchFamily="50" charset="-128"/>
                <a:ea typeface="BIZ UDPゴシック" panose="020B0400000000000000" pitchFamily="50" charset="-128"/>
              </a:rPr>
              <a:t>どのくらい続きますか？　</a:t>
            </a:r>
          </a:p>
        </p:txBody>
      </p:sp>
      <p:pic>
        <p:nvPicPr>
          <p:cNvPr id="9" name="図 8" descr="グラフィカル ユーザー インターフェイス, アプリケーション&#10;&#10;AI 生成コンテンツは誤りを含む可能性があります。">
            <a:extLst>
              <a:ext uri="{FF2B5EF4-FFF2-40B4-BE49-F238E27FC236}">
                <a16:creationId xmlns:a16="http://schemas.microsoft.com/office/drawing/2014/main" id="{2E3498FC-39E5-24BD-C264-2536D7E4128F}"/>
              </a:ext>
            </a:extLst>
          </p:cNvPr>
          <p:cNvPicPr>
            <a:picLocks noChangeAspect="1"/>
          </p:cNvPicPr>
          <p:nvPr/>
        </p:nvPicPr>
        <p:blipFill>
          <a:blip r:embed="rId6">
            <a:extLst>
              <a:ext uri="{28A0092B-C50C-407E-A947-70E740481C1C}">
                <a14:useLocalDpi xmlns:a14="http://schemas.microsoft.com/office/drawing/2010/main" val="0"/>
              </a:ext>
            </a:extLst>
          </a:blip>
          <a:srcRect l="21767" t="14225" r="53238" b="51035"/>
          <a:stretch>
            <a:fillRect/>
          </a:stretch>
        </p:blipFill>
        <p:spPr>
          <a:xfrm>
            <a:off x="866860" y="248460"/>
            <a:ext cx="1857090" cy="1936158"/>
          </a:xfrm>
          <a:prstGeom prst="rect">
            <a:avLst/>
          </a:prstGeom>
        </p:spPr>
      </p:pic>
      <p:grpSp>
        <p:nvGrpSpPr>
          <p:cNvPr id="3" name="グループ化 2">
            <a:extLst>
              <a:ext uri="{FF2B5EF4-FFF2-40B4-BE49-F238E27FC236}">
                <a16:creationId xmlns:a16="http://schemas.microsoft.com/office/drawing/2014/main" id="{89714938-B69A-D829-D7CD-7DE24CB012A1}"/>
              </a:ext>
            </a:extLst>
          </p:cNvPr>
          <p:cNvGrpSpPr/>
          <p:nvPr/>
        </p:nvGrpSpPr>
        <p:grpSpPr>
          <a:xfrm>
            <a:off x="1096092" y="2668148"/>
            <a:ext cx="9510949" cy="3080802"/>
            <a:chOff x="1096092" y="2759587"/>
            <a:chExt cx="9510949" cy="3080802"/>
          </a:xfrm>
        </p:grpSpPr>
        <p:sp>
          <p:nvSpPr>
            <p:cNvPr id="8" name="テキスト プレースホルダー 2">
              <a:extLst>
                <a:ext uri="{FF2B5EF4-FFF2-40B4-BE49-F238E27FC236}">
                  <a16:creationId xmlns:a16="http://schemas.microsoft.com/office/drawing/2014/main" id="{7EADC2FC-A04E-C459-6873-D55487FF4E76}"/>
                </a:ext>
              </a:extLst>
            </p:cNvPr>
            <p:cNvSpPr txBox="1">
              <a:spLocks/>
            </p:cNvSpPr>
            <p:nvPr/>
          </p:nvSpPr>
          <p:spPr bwMode="auto">
            <a:xfrm>
              <a:off x="2367816" y="3049564"/>
              <a:ext cx="8239225"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生後</a:t>
              </a:r>
              <a:r>
                <a:rPr lang="en-US" altLang="ja-JP" dirty="0">
                  <a:latin typeface="BIZ UDPゴシック" panose="020B0400000000000000" pitchFamily="50" charset="-128"/>
                  <a:ea typeface="BIZ UDPゴシック" panose="020B0400000000000000" pitchFamily="50" charset="-128"/>
                </a:rPr>
                <a:t>6</a:t>
              </a:r>
              <a:r>
                <a:rPr lang="ja-JP" altLang="en-US" dirty="0">
                  <a:latin typeface="BIZ UDPゴシック" panose="020B0400000000000000" pitchFamily="50" charset="-128"/>
                  <a:ea typeface="BIZ UDPゴシック" panose="020B0400000000000000" pitchFamily="50" charset="-128"/>
                </a:rPr>
                <a:t>か月頃まで予防効果が続くとされ</a:t>
              </a:r>
              <a:br>
                <a:rPr lang="en-US" altLang="ja-JP" dirty="0">
                  <a:latin typeface="BIZ UDPゴシック" panose="020B0400000000000000" pitchFamily="50" charset="-128"/>
                  <a:ea typeface="BIZ UDPゴシック" panose="020B0400000000000000" pitchFamily="50" charset="-128"/>
                </a:rPr>
              </a:br>
              <a:r>
                <a:rPr lang="ja-JP" altLang="en-US" dirty="0">
                  <a:latin typeface="BIZ UDPゴシック" panose="020B0400000000000000" pitchFamily="50" charset="-128"/>
                  <a:ea typeface="BIZ UDPゴシック" panose="020B0400000000000000" pitchFamily="50" charset="-128"/>
                </a:rPr>
                <a:t>ます。</a:t>
              </a:r>
            </a:p>
            <a:p>
              <a:pPr>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百日せきワクチンは</a:t>
              </a:r>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回の妊娠につき</a:t>
              </a:r>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回</a:t>
              </a:r>
              <a:br>
                <a:rPr lang="en-US" altLang="ja-JP" dirty="0">
                  <a:latin typeface="BIZ UDPゴシック" panose="020B0400000000000000" pitchFamily="50" charset="-128"/>
                  <a:ea typeface="BIZ UDPゴシック" panose="020B0400000000000000" pitchFamily="50" charset="-128"/>
                </a:rPr>
              </a:br>
              <a:r>
                <a:rPr lang="ja-JP" altLang="en-US" dirty="0">
                  <a:latin typeface="BIZ UDPゴシック" panose="020B0400000000000000" pitchFamily="50" charset="-128"/>
                  <a:ea typeface="BIZ UDPゴシック" panose="020B0400000000000000" pitchFamily="50" charset="-128"/>
                </a:rPr>
                <a:t>接種することが推奨されています。      </a:t>
              </a:r>
              <a:r>
                <a:rPr lang="en-US" altLang="ja-JP" dirty="0">
                  <a:latin typeface="BIZ UDPゴシック" panose="020B0400000000000000" pitchFamily="50" charset="-128"/>
                  <a:ea typeface="BIZ UDPゴシック" panose="020B0400000000000000" pitchFamily="50" charset="-128"/>
                </a:rPr>
                <a:t>RSV</a:t>
              </a:r>
              <a:r>
                <a:rPr lang="ja-JP" altLang="en-US" dirty="0">
                  <a:latin typeface="BIZ UDPゴシック" panose="020B0400000000000000" pitchFamily="50" charset="-128"/>
                  <a:ea typeface="BIZ UDPゴシック" panose="020B0400000000000000" pitchFamily="50" charset="-128"/>
                </a:rPr>
                <a:t>ワクチンに関しては、現在データは   ありませんが、妊娠ごとの接種に関して   検討される予定です。</a:t>
              </a:r>
            </a:p>
          </p:txBody>
        </p:sp>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FCBEB83A-9812-5AAD-B291-FAA0BF5CFC81}"/>
                </a:ext>
              </a:extLst>
            </p:cNvPr>
            <p:cNvPicPr>
              <a:picLocks noChangeAspect="1"/>
            </p:cNvPicPr>
            <p:nvPr/>
          </p:nvPicPr>
          <p:blipFill>
            <a:blip r:embed="rId6">
              <a:extLst>
                <a:ext uri="{28A0092B-C50C-407E-A947-70E740481C1C}">
                  <a14:useLocalDpi xmlns:a14="http://schemas.microsoft.com/office/drawing/2010/main" val="0"/>
                </a:ext>
              </a:extLst>
            </a:blip>
            <a:srcRect l="53140" t="14225" r="21865" b="51035"/>
            <a:stretch>
              <a:fillRect/>
            </a:stretch>
          </p:blipFill>
          <p:spPr>
            <a:xfrm>
              <a:off x="1096092" y="2759587"/>
              <a:ext cx="1387225" cy="1446287"/>
            </a:xfrm>
            <a:prstGeom prst="rect">
              <a:avLst/>
            </a:prstGeom>
          </p:spPr>
        </p:pic>
      </p:grpSp>
      <p:pic>
        <p:nvPicPr>
          <p:cNvPr id="2" name="図 1">
            <a:extLst>
              <a:ext uri="{FF2B5EF4-FFF2-40B4-BE49-F238E27FC236}">
                <a16:creationId xmlns:a16="http://schemas.microsoft.com/office/drawing/2014/main" id="{E61C3B7C-E8F5-7573-2231-A8A4C4097A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87695" y="171443"/>
            <a:ext cx="2208212" cy="2865480"/>
          </a:xfrm>
          <a:prstGeom prst="rect">
            <a:avLst/>
          </a:prstGeom>
        </p:spPr>
      </p:pic>
      <p:pic>
        <p:nvPicPr>
          <p:cNvPr id="12" name="オーディオ 11">
            <a:hlinkClick r:id="" action="ppaction://media"/>
            <a:extLst>
              <a:ext uri="{FF2B5EF4-FFF2-40B4-BE49-F238E27FC236}">
                <a16:creationId xmlns:a16="http://schemas.microsoft.com/office/drawing/2014/main" id="{9FD77D76-7A2C-487B-BB6E-F2B7DD2E4ECF}"/>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69700" y="5673995"/>
            <a:ext cx="406400" cy="406400"/>
          </a:xfrm>
          <a:prstGeom prst="rect">
            <a:avLst/>
          </a:prstGeom>
        </p:spPr>
      </p:pic>
      <p:pic>
        <p:nvPicPr>
          <p:cNvPr id="13" name="図 12" descr="グラフィカル ユーザー インターフェイス, アプリケーション&#10;&#10;AI 生成コンテンツは誤りを含む可能性があります。">
            <a:extLst>
              <a:ext uri="{FF2B5EF4-FFF2-40B4-BE49-F238E27FC236}">
                <a16:creationId xmlns:a16="http://schemas.microsoft.com/office/drawing/2014/main" id="{148535D8-9680-9A86-B832-2A32533E0C57}"/>
              </a:ext>
            </a:extLst>
          </p:cNvPr>
          <p:cNvPicPr>
            <a:picLocks noChangeAspect="1"/>
          </p:cNvPicPr>
          <p:nvPr/>
        </p:nvPicPr>
        <p:blipFill>
          <a:blip r:embed="rId6">
            <a:extLst>
              <a:ext uri="{28A0092B-C50C-407E-A947-70E740481C1C}">
                <a14:useLocalDpi xmlns:a14="http://schemas.microsoft.com/office/drawing/2010/main" val="0"/>
              </a:ext>
            </a:extLst>
          </a:blip>
          <a:srcRect l="53140" t="14225" r="21865" b="51035"/>
          <a:stretch>
            <a:fillRect/>
          </a:stretch>
        </p:blipFill>
        <p:spPr>
          <a:xfrm>
            <a:off x="1096092" y="2687151"/>
            <a:ext cx="1387225" cy="1446287"/>
          </a:xfrm>
          <a:prstGeom prst="rect">
            <a:avLst/>
          </a:prstGeom>
        </p:spPr>
      </p:pic>
    </p:spTree>
    <p:custDataLst>
      <p:tags r:id="rId1"/>
    </p:custDataLst>
    <p:extLst>
      <p:ext uri="{BB962C8B-B14F-4D97-AF65-F5344CB8AC3E}">
        <p14:creationId xmlns:p14="http://schemas.microsoft.com/office/powerpoint/2010/main" val="2917713947"/>
      </p:ext>
    </p:extLst>
  </p:cSld>
  <p:clrMapOvr>
    <a:masterClrMapping/>
  </p:clrMapOvr>
  <mc:AlternateContent xmlns:mc="http://schemas.openxmlformats.org/markup-compatibility/2006" xmlns:p14="http://schemas.microsoft.com/office/powerpoint/2010/main">
    <mc:Choice Requires="p14">
      <p:transition spd="slow" p14:dur="2000" advTm="29808"/>
    </mc:Choice>
    <mc:Fallback xmlns="">
      <p:transition spd="slow" advTm="29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F9D38E64-E61A-2C98-D1D0-19D1A0DEC728}"/>
              </a:ext>
            </a:extLst>
          </p:cNvPr>
          <p:cNvCxnSpPr>
            <a:cxnSpLocks/>
          </p:cNvCxnSpPr>
          <p:nvPr/>
        </p:nvCxnSpPr>
        <p:spPr bwMode="auto">
          <a:xfrm>
            <a:off x="251054" y="1020373"/>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437634F1-E8CC-1EDE-1DA8-F3E633B8B8C6}"/>
              </a:ext>
            </a:extLst>
          </p:cNvPr>
          <p:cNvSpPr txBox="1">
            <a:spLocks/>
          </p:cNvSpPr>
          <p:nvPr/>
        </p:nvSpPr>
        <p:spPr bwMode="auto">
          <a:xfrm>
            <a:off x="1125537" y="0"/>
            <a:ext cx="9940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a:lnSpc>
                <a:spcPct val="150000"/>
              </a:lnSpc>
            </a:pPr>
            <a:r>
              <a:rPr lang="ja-JP" altLang="en-US" sz="3600" dirty="0">
                <a:latin typeface="BIZ UDPゴシック" panose="020B0400000000000000" pitchFamily="50" charset="-128"/>
                <a:ea typeface="BIZ UDPゴシック" panose="020B0400000000000000" pitchFamily="50" charset="-128"/>
              </a:rPr>
              <a:t>まとめ</a:t>
            </a:r>
          </a:p>
        </p:txBody>
      </p:sp>
      <p:sp>
        <p:nvSpPr>
          <p:cNvPr id="4" name="コンテンツ プレースホルダー 2">
            <a:extLst>
              <a:ext uri="{FF2B5EF4-FFF2-40B4-BE49-F238E27FC236}">
                <a16:creationId xmlns:a16="http://schemas.microsoft.com/office/drawing/2014/main" id="{14CD8DA2-3456-3E11-338A-462DF8EBC314}"/>
              </a:ext>
            </a:extLst>
          </p:cNvPr>
          <p:cNvSpPr txBox="1">
            <a:spLocks/>
          </p:cNvSpPr>
          <p:nvPr/>
        </p:nvSpPr>
        <p:spPr bwMode="auto">
          <a:xfrm>
            <a:off x="609600" y="1143000"/>
            <a:ext cx="11113971"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新生児～乳児早期の重症感染症予防法として母子免疫ワクチンは、新しいワクチン接種方法として、今後その重要性が増すことが予想される。</a:t>
            </a:r>
          </a:p>
          <a:p>
            <a:pPr>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母子免疫ワクチンとしては、すでに海外で使用され、予防効果が認められている百日咳予防のための</a:t>
            </a:r>
            <a:r>
              <a:rPr lang="en-US" altLang="ja-JP" sz="3000" dirty="0">
                <a:latin typeface="BIZ UDPゴシック" panose="020B0400000000000000" pitchFamily="50" charset="-128"/>
                <a:ea typeface="BIZ UDPゴシック" panose="020B0400000000000000" pitchFamily="50" charset="-128"/>
              </a:rPr>
              <a:t>3</a:t>
            </a:r>
            <a:r>
              <a:rPr lang="ja-JP" altLang="en-US" sz="3000" dirty="0">
                <a:latin typeface="BIZ UDPゴシック" panose="020B0400000000000000" pitchFamily="50" charset="-128"/>
                <a:ea typeface="BIZ UDPゴシック" panose="020B0400000000000000" pitchFamily="50" charset="-128"/>
              </a:rPr>
              <a:t>種混合ワクチン、新しく国内で使用が可能となった</a:t>
            </a:r>
            <a:r>
              <a:rPr lang="en-US" altLang="ja-JP" sz="3000" dirty="0">
                <a:latin typeface="BIZ UDPゴシック" panose="020B0400000000000000" pitchFamily="50" charset="-128"/>
                <a:ea typeface="BIZ UDPゴシック" panose="020B0400000000000000" pitchFamily="50" charset="-128"/>
              </a:rPr>
              <a:t>RSV</a:t>
            </a:r>
            <a:r>
              <a:rPr lang="ja-JP" altLang="en-US" sz="3000" dirty="0">
                <a:latin typeface="BIZ UDPゴシック" panose="020B0400000000000000" pitchFamily="50" charset="-128"/>
                <a:ea typeface="BIZ UDPゴシック" panose="020B0400000000000000" pitchFamily="50" charset="-128"/>
              </a:rPr>
              <a:t>感染症予防としての</a:t>
            </a:r>
            <a:r>
              <a:rPr lang="en-US" altLang="ja-JP" sz="3000" dirty="0">
                <a:latin typeface="BIZ UDPゴシック" panose="020B0400000000000000" pitchFamily="50" charset="-128"/>
                <a:ea typeface="BIZ UDPゴシック" panose="020B0400000000000000" pitchFamily="50" charset="-128"/>
              </a:rPr>
              <a:t>RSV</a:t>
            </a:r>
            <a:r>
              <a:rPr lang="ja-JP" altLang="en-US" sz="3000" dirty="0">
                <a:latin typeface="BIZ UDPゴシック" panose="020B0400000000000000" pitchFamily="50" charset="-128"/>
                <a:ea typeface="BIZ UDPゴシック" panose="020B0400000000000000" pitchFamily="50" charset="-128"/>
              </a:rPr>
              <a:t>ワクチン、髄膜炎など重症感染症予防のための</a:t>
            </a:r>
            <a:r>
              <a:rPr lang="en-US" altLang="ja-JP" sz="3000" dirty="0">
                <a:latin typeface="BIZ UDPゴシック" panose="020B0400000000000000" pitchFamily="50" charset="-128"/>
                <a:ea typeface="BIZ UDPゴシック" panose="020B0400000000000000" pitchFamily="50" charset="-128"/>
              </a:rPr>
              <a:t>GBS</a:t>
            </a:r>
            <a:r>
              <a:rPr lang="ja-JP" altLang="en-US" sz="3000" dirty="0">
                <a:latin typeface="BIZ UDPゴシック" panose="020B0400000000000000" pitchFamily="50" charset="-128"/>
                <a:ea typeface="BIZ UDPゴシック" panose="020B0400000000000000" pitchFamily="50" charset="-128"/>
              </a:rPr>
              <a:t>ワクチン（開発中）などがあげられる。</a:t>
            </a:r>
          </a:p>
          <a:p>
            <a:pPr>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母子免疫ワクチン接種を今後国内で妊婦に勧奨し、母子の健康と安寧を高めていくためには、周産期医療関係者を含めた看護職の理解が必要不可欠である。</a:t>
            </a:r>
          </a:p>
          <a:p>
            <a:pPr>
              <a:buFont typeface="Wingdings" panose="05000000000000000000" pitchFamily="2" charset="2"/>
              <a:buChar char="l"/>
            </a:pPr>
            <a:endParaRPr lang="ja-JP" altLang="en-US" sz="3000" dirty="0">
              <a:latin typeface="BIZ UDPゴシック" panose="020B0400000000000000" pitchFamily="50" charset="-128"/>
              <a:ea typeface="BIZ UDPゴシック" panose="020B0400000000000000" pitchFamily="50" charset="-128"/>
            </a:endParaRPr>
          </a:p>
        </p:txBody>
      </p:sp>
      <p:pic>
        <p:nvPicPr>
          <p:cNvPr id="8" name="オーディオ 7">
            <a:hlinkClick r:id="" action="ppaction://media"/>
            <a:extLst>
              <a:ext uri="{FF2B5EF4-FFF2-40B4-BE49-F238E27FC236}">
                <a16:creationId xmlns:a16="http://schemas.microsoft.com/office/drawing/2014/main" id="{F71F444A-E996-4E56-AC3D-4160EE7556E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6262"/>
    </mc:Choice>
    <mc:Fallback xmlns="">
      <p:transition spd="slow" advTm="66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8"/>
                </p:tgtEl>
              </p:cMediaNode>
            </p:audio>
          </p:childTnLst>
        </p:cTn>
      </p:par>
    </p:tnLst>
    <p:bldLst>
      <p:bldP spid="4" grpId="0" build="p"/>
    </p:bldLst>
  </p:timing>
  <p:extLst>
    <p:ext uri="{6950BFC3-D8DA-4A85-94F7-54DA5524770B}">
      <p188:commentRel xmlns:p188="http://schemas.microsoft.com/office/powerpoint/2018/8/main" xmlns="" r:id="rId7"/>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背景パターン&#10;&#10;AI によって生成されたコンテンツは間違っている可能性があります。">
            <a:extLst>
              <a:ext uri="{FF2B5EF4-FFF2-40B4-BE49-F238E27FC236}">
                <a16:creationId xmlns:a16="http://schemas.microsoft.com/office/drawing/2014/main" id="{E76D8594-0620-62F2-2853-C02583370A9D}"/>
              </a:ext>
            </a:extLst>
          </p:cNvPr>
          <p:cNvPicPr>
            <a:picLocks noChangeAspect="1"/>
          </p:cNvPicPr>
          <p:nvPr/>
        </p:nvPicPr>
        <p:blipFill>
          <a:blip r:embed="rId5" cstate="print">
            <a:extLst>
              <a:ext uri="{28A0092B-C50C-407E-A947-70E740481C1C}">
                <a14:useLocalDpi xmlns:a14="http://schemas.microsoft.com/office/drawing/2010/main" val="0"/>
              </a:ext>
            </a:extLst>
          </a:blip>
          <a:srcRect l="2543" t="10791" r="929" b="12404"/>
          <a:stretch/>
        </p:blipFill>
        <p:spPr>
          <a:xfrm>
            <a:off x="0" y="0"/>
            <a:ext cx="12192000" cy="6858000"/>
          </a:xfrm>
          <a:prstGeom prst="rect">
            <a:avLst/>
          </a:prstGeom>
        </p:spPr>
      </p:pic>
      <p:sp>
        <p:nvSpPr>
          <p:cNvPr id="2" name="タイトル 1">
            <a:extLst>
              <a:ext uri="{FF2B5EF4-FFF2-40B4-BE49-F238E27FC236}">
                <a16:creationId xmlns:a16="http://schemas.microsoft.com/office/drawing/2014/main" id="{45F06218-FB2D-46F7-89D3-CF4B02A607D6}"/>
              </a:ext>
            </a:extLst>
          </p:cNvPr>
          <p:cNvSpPr>
            <a:spLocks noGrp="1"/>
          </p:cNvSpPr>
          <p:nvPr>
            <p:ph type="title" idx="4294967295"/>
          </p:nvPr>
        </p:nvSpPr>
        <p:spPr>
          <a:xfrm>
            <a:off x="609600" y="1196752"/>
            <a:ext cx="10972800" cy="1143000"/>
          </a:xfrm>
        </p:spPr>
        <p:txBody>
          <a:bodyPr/>
          <a:lstStyle/>
          <a:p>
            <a:r>
              <a:rPr kumimoji="1" lang="ja-JP" altLang="en-US" b="1" dirty="0">
                <a:solidFill>
                  <a:schemeClr val="bg1"/>
                </a:solidFill>
                <a:latin typeface="BIZ UDPゴシック" panose="020B0400000000000000" pitchFamily="50" charset="-128"/>
                <a:ea typeface="BIZ UDPゴシック" panose="020B0400000000000000" pitchFamily="50" charset="-128"/>
              </a:rPr>
              <a:t>ご</a:t>
            </a:r>
            <a:r>
              <a:rPr lang="ja-JP" altLang="en-US" b="1" dirty="0">
                <a:solidFill>
                  <a:schemeClr val="bg1"/>
                </a:solidFill>
                <a:latin typeface="BIZ UDPゴシック" panose="020B0400000000000000" pitchFamily="50" charset="-128"/>
                <a:ea typeface="BIZ UDPゴシック" panose="020B0400000000000000" pitchFamily="50" charset="-128"/>
              </a:rPr>
              <a:t>視聴</a:t>
            </a:r>
            <a:br>
              <a:rPr kumimoji="1" lang="en-US" altLang="ja-JP" b="1" dirty="0">
                <a:solidFill>
                  <a:schemeClr val="bg1"/>
                </a:solidFill>
                <a:latin typeface="BIZ UDPゴシック" panose="020B0400000000000000" pitchFamily="50" charset="-128"/>
                <a:ea typeface="BIZ UDPゴシック" panose="020B0400000000000000" pitchFamily="50" charset="-128"/>
              </a:rPr>
            </a:br>
            <a:r>
              <a:rPr kumimoji="1" lang="ja-JP" altLang="en-US" b="1" dirty="0">
                <a:solidFill>
                  <a:schemeClr val="bg1"/>
                </a:solidFill>
                <a:latin typeface="BIZ UDPゴシック" panose="020B0400000000000000" pitchFamily="50" charset="-128"/>
                <a:ea typeface="BIZ UDPゴシック" panose="020B0400000000000000" pitchFamily="50" charset="-128"/>
              </a:rPr>
              <a:t>ありがとうございました</a:t>
            </a:r>
          </a:p>
        </p:txBody>
      </p:sp>
      <p:pic>
        <p:nvPicPr>
          <p:cNvPr id="4" name="図 3" descr="ポーズ, スーツ, 写真, 立つ が含まれている画像&#10;&#10;自動的に生成された説明">
            <a:extLst>
              <a:ext uri="{FF2B5EF4-FFF2-40B4-BE49-F238E27FC236}">
                <a16:creationId xmlns:a16="http://schemas.microsoft.com/office/drawing/2014/main" id="{17FAC7F0-9A30-7A9B-D4CE-B6D480D76619}"/>
              </a:ext>
            </a:extLst>
          </p:cNvPr>
          <p:cNvPicPr>
            <a:picLocks noChangeAspect="1"/>
          </p:cNvPicPr>
          <p:nvPr/>
        </p:nvPicPr>
        <p:blipFill>
          <a:blip r:embed="rId6">
            <a:extLst>
              <a:ext uri="{28A0092B-C50C-407E-A947-70E740481C1C}">
                <a14:useLocalDpi xmlns:a14="http://schemas.microsoft.com/office/drawing/2010/main" val="0"/>
              </a:ext>
            </a:extLst>
          </a:blip>
          <a:srcRect l="232" t="2881" r="75652" b="995"/>
          <a:stretch/>
        </p:blipFill>
        <p:spPr>
          <a:xfrm flipH="1">
            <a:off x="8904312" y="1124744"/>
            <a:ext cx="2070110" cy="5832648"/>
          </a:xfrm>
          <a:prstGeom prst="rect">
            <a:avLst/>
          </a:prstGeom>
        </p:spPr>
      </p:pic>
      <p:pic>
        <p:nvPicPr>
          <p:cNvPr id="3" name="オーディオ 2">
            <a:hlinkClick r:id="" action="ppaction://media"/>
            <a:extLst>
              <a:ext uri="{FF2B5EF4-FFF2-40B4-BE49-F238E27FC236}">
                <a16:creationId xmlns:a16="http://schemas.microsoft.com/office/drawing/2014/main" id="{B5DDF0B2-C574-443A-ADE6-D9D3256C32E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96867268"/>
      </p:ext>
    </p:extLst>
  </p:cSld>
  <p:clrMapOvr>
    <a:masterClrMapping/>
  </p:clrMapOvr>
  <mc:AlternateContent xmlns:mc="http://schemas.openxmlformats.org/markup-compatibility/2006" xmlns:p14="http://schemas.microsoft.com/office/powerpoint/2010/main">
    <mc:Choice Requires="p14">
      <p:transition spd="slow" p14:dur="2000" advTm="14496"/>
    </mc:Choice>
    <mc:Fallback xmlns="">
      <p:transition spd="slow" advTm="14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2" name="テキスト ボックス 3">
            <a:extLst>
              <a:ext uri="{FF2B5EF4-FFF2-40B4-BE49-F238E27FC236}">
                <a16:creationId xmlns:a16="http://schemas.microsoft.com/office/drawing/2014/main" id="{6AEB2A16-F415-450A-ADC3-21DE8CE2F348}"/>
              </a:ext>
            </a:extLst>
          </p:cNvPr>
          <p:cNvSpPr txBox="1">
            <a:spLocks noChangeArrowheads="1"/>
          </p:cNvSpPr>
          <p:nvPr/>
        </p:nvSpPr>
        <p:spPr bwMode="auto">
          <a:xfrm>
            <a:off x="9688250" y="6243002"/>
            <a:ext cx="20762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Science</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358:</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452-3,</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2017</a:t>
            </a:r>
            <a:endPar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cxnSp>
        <p:nvCxnSpPr>
          <p:cNvPr id="4" name="直線コネクタ 3">
            <a:extLst>
              <a:ext uri="{FF2B5EF4-FFF2-40B4-BE49-F238E27FC236}">
                <a16:creationId xmlns:a16="http://schemas.microsoft.com/office/drawing/2014/main" id="{04CC2D1A-9AE4-DFE2-346E-6E6E32515A58}"/>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5" name="タイトル 1">
            <a:extLst>
              <a:ext uri="{FF2B5EF4-FFF2-40B4-BE49-F238E27FC236}">
                <a16:creationId xmlns:a16="http://schemas.microsoft.com/office/drawing/2014/main" id="{BECBC350-ACEA-C4A0-B35D-3A0774B5A9A1}"/>
              </a:ext>
            </a:extLst>
          </p:cNvPr>
          <p:cNvSpPr txBox="1">
            <a:spLocks/>
          </p:cNvSpPr>
          <p:nvPr/>
        </p:nvSpPr>
        <p:spPr bwMode="auto">
          <a:xfrm>
            <a:off x="1990725" y="6170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母子免疫ワクチンの特殊性</a:t>
            </a:r>
          </a:p>
        </p:txBody>
      </p:sp>
      <p:sp>
        <p:nvSpPr>
          <p:cNvPr id="6" name="コンテンツ プレースホルダー 2">
            <a:extLst>
              <a:ext uri="{FF2B5EF4-FFF2-40B4-BE49-F238E27FC236}">
                <a16:creationId xmlns:a16="http://schemas.microsoft.com/office/drawing/2014/main" id="{97D9C914-B0CB-D892-7B0A-A4BB0B4FDA34}"/>
              </a:ext>
            </a:extLst>
          </p:cNvPr>
          <p:cNvSpPr txBox="1">
            <a:spLocks/>
          </p:cNvSpPr>
          <p:nvPr/>
        </p:nvSpPr>
        <p:spPr bwMode="auto">
          <a:xfrm>
            <a:off x="759840" y="1165225"/>
            <a:ext cx="8928409"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50000"/>
              </a:lnSpc>
              <a:spcBef>
                <a:spcPts val="1800"/>
              </a:spcBef>
              <a:buFont typeface="Wingdings" panose="05000000000000000000" pitchFamily="2" charset="2"/>
              <a:buChar char="l"/>
            </a:pPr>
            <a:r>
              <a:rPr lang="ja-JP" altLang="en-US" sz="2800" dirty="0">
                <a:latin typeface="BIZ UDPゴシック" panose="020B0400000000000000" pitchFamily="50" charset="-128"/>
                <a:ea typeface="BIZ UDPゴシック" panose="020B0400000000000000" pitchFamily="50" charset="-128"/>
              </a:rPr>
              <a:t>母と出産する児の予防のためのワクチン接種である</a:t>
            </a:r>
          </a:p>
          <a:p>
            <a:pPr>
              <a:lnSpc>
                <a:spcPct val="150000"/>
              </a:lnSpc>
              <a:spcBef>
                <a:spcPts val="1800"/>
              </a:spcBef>
              <a:buFont typeface="Wingdings" panose="05000000000000000000" pitchFamily="2" charset="2"/>
              <a:buChar char="l"/>
            </a:pPr>
            <a:r>
              <a:rPr lang="ja-JP" altLang="en-US" sz="2800" dirty="0">
                <a:latin typeface="BIZ UDPゴシック" panose="020B0400000000000000" pitchFamily="50" charset="-128"/>
                <a:ea typeface="BIZ UDPゴシック" panose="020B0400000000000000" pitchFamily="50" charset="-128"/>
              </a:rPr>
              <a:t>妊婦（女性）に限定したワクチン接種である</a:t>
            </a:r>
          </a:p>
          <a:p>
            <a:pPr>
              <a:lnSpc>
                <a:spcPct val="150000"/>
              </a:lnSpc>
              <a:spcBef>
                <a:spcPts val="1800"/>
              </a:spcBef>
              <a:buFont typeface="Wingdings" panose="05000000000000000000" pitchFamily="2" charset="2"/>
              <a:buChar char="l"/>
            </a:pPr>
            <a:r>
              <a:rPr lang="ja-JP" altLang="en-US" sz="2800" dirty="0">
                <a:latin typeface="BIZ UDPゴシック" panose="020B0400000000000000" pitchFamily="50" charset="-128"/>
                <a:ea typeface="BIZ UDPゴシック" panose="020B0400000000000000" pitchFamily="50" charset="-128"/>
              </a:rPr>
              <a:t>ワクチン接種の対象者は妊婦であり、予防対象は</a:t>
            </a:r>
            <a:br>
              <a:rPr lang="en-US" altLang="ja-JP" sz="2800" dirty="0">
                <a:latin typeface="BIZ UDPゴシック" panose="020B0400000000000000" pitchFamily="50" charset="-128"/>
                <a:ea typeface="BIZ UDPゴシック" panose="020B0400000000000000" pitchFamily="50" charset="-128"/>
              </a:rPr>
            </a:br>
            <a:r>
              <a:rPr lang="ja-JP" altLang="en-US" sz="2800" dirty="0">
                <a:latin typeface="BIZ UDPゴシック" panose="020B0400000000000000" pitchFamily="50" charset="-128"/>
                <a:ea typeface="BIZ UDPゴシック" panose="020B0400000000000000" pitchFamily="50" charset="-128"/>
              </a:rPr>
              <a:t>新生児～乳児であることから長期間の有効性と</a:t>
            </a:r>
            <a:br>
              <a:rPr lang="en-US" altLang="ja-JP" sz="2800" dirty="0">
                <a:latin typeface="BIZ UDPゴシック" panose="020B0400000000000000" pitchFamily="50" charset="-128"/>
                <a:ea typeface="BIZ UDPゴシック" panose="020B0400000000000000" pitchFamily="50" charset="-128"/>
              </a:rPr>
            </a:br>
            <a:r>
              <a:rPr lang="ja-JP" altLang="en-US" sz="2800" dirty="0">
                <a:latin typeface="BIZ UDPゴシック" panose="020B0400000000000000" pitchFamily="50" charset="-128"/>
                <a:ea typeface="BIZ UDPゴシック" panose="020B0400000000000000" pitchFamily="50" charset="-128"/>
              </a:rPr>
              <a:t>安全性を検証することが必要である</a:t>
            </a:r>
          </a:p>
          <a:p>
            <a:pPr>
              <a:lnSpc>
                <a:spcPct val="150000"/>
              </a:lnSpc>
              <a:spcBef>
                <a:spcPts val="1800"/>
              </a:spcBef>
              <a:buFont typeface="Wingdings" panose="05000000000000000000" pitchFamily="2" charset="2"/>
              <a:buChar char="l"/>
            </a:pPr>
            <a:endParaRPr lang="ja-JP" altLang="en-US" sz="2800" dirty="0">
              <a:latin typeface="BIZ UDPゴシック" panose="020B0400000000000000" pitchFamily="50" charset="-128"/>
              <a:ea typeface="BIZ UDPゴシック" panose="020B0400000000000000" pitchFamily="50" charset="-128"/>
            </a:endParaRPr>
          </a:p>
        </p:txBody>
      </p:sp>
      <p:pic>
        <p:nvPicPr>
          <p:cNvPr id="8" name="図 7" descr="テーブル が含まれている画像&#10;&#10;AI 生成コンテンツは誤りを含む可能性があります。">
            <a:extLst>
              <a:ext uri="{FF2B5EF4-FFF2-40B4-BE49-F238E27FC236}">
                <a16:creationId xmlns:a16="http://schemas.microsoft.com/office/drawing/2014/main" id="{4BBE8848-E578-35FE-A613-90E3AE3F41A3}"/>
              </a:ext>
            </a:extLst>
          </p:cNvPr>
          <p:cNvPicPr>
            <a:picLocks noChangeAspect="1"/>
          </p:cNvPicPr>
          <p:nvPr/>
        </p:nvPicPr>
        <p:blipFill>
          <a:blip r:embed="rId6">
            <a:extLst>
              <a:ext uri="{28A0092B-C50C-407E-A947-70E740481C1C}">
                <a14:useLocalDpi xmlns:a14="http://schemas.microsoft.com/office/drawing/2010/main" val="0"/>
              </a:ext>
            </a:extLst>
          </a:blip>
          <a:srcRect l="50813" r="12367" b="31103"/>
          <a:stretch>
            <a:fillRect/>
          </a:stretch>
        </p:blipFill>
        <p:spPr>
          <a:xfrm>
            <a:off x="8368398" y="3142325"/>
            <a:ext cx="3143418" cy="2999790"/>
          </a:xfrm>
          <a:prstGeom prst="rect">
            <a:avLst/>
          </a:prstGeom>
        </p:spPr>
      </p:pic>
      <p:pic>
        <p:nvPicPr>
          <p:cNvPr id="2" name="オーディオ 1">
            <a:hlinkClick r:id="" action="ppaction://media"/>
            <a:extLst>
              <a:ext uri="{FF2B5EF4-FFF2-40B4-BE49-F238E27FC236}">
                <a16:creationId xmlns:a16="http://schemas.microsoft.com/office/drawing/2014/main" id="{727021EB-0492-4D5E-8230-A6F2BD88FC0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5782"/>
    </mc:Choice>
    <mc:Fallback xmlns="">
      <p:transition spd="slow" advTm="35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E80D0E9-3630-EB82-F1A6-67F2E47E0868}"/>
              </a:ext>
            </a:extLst>
          </p:cNvPr>
          <p:cNvCxnSpPr>
            <a:cxnSpLocks/>
          </p:cNvCxnSpPr>
          <p:nvPr/>
        </p:nvCxnSpPr>
        <p:spPr bwMode="auto">
          <a:xfrm>
            <a:off x="260350" y="1572075"/>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3" name="タイトル 1">
            <a:extLst>
              <a:ext uri="{FF2B5EF4-FFF2-40B4-BE49-F238E27FC236}">
                <a16:creationId xmlns:a16="http://schemas.microsoft.com/office/drawing/2014/main" id="{61EC155E-2704-7524-33D9-D1DAFE56339D}"/>
              </a:ext>
            </a:extLst>
          </p:cNvPr>
          <p:cNvSpPr txBox="1">
            <a:spLocks/>
          </p:cNvSpPr>
          <p:nvPr/>
        </p:nvSpPr>
        <p:spPr bwMode="auto">
          <a:xfrm>
            <a:off x="1981200" y="3408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国内で母子免疫ワクチンとしての使用が</a:t>
            </a:r>
            <a:br>
              <a:rPr lang="ja-JP" altLang="en-US" sz="3600" dirty="0">
                <a:latin typeface="BIZ UDPゴシック" panose="020B0400000000000000" pitchFamily="50" charset="-128"/>
                <a:ea typeface="BIZ UDPゴシック" panose="020B0400000000000000" pitchFamily="50" charset="-128"/>
              </a:rPr>
            </a:br>
            <a:r>
              <a:rPr lang="ja-JP" altLang="en-US" sz="3600" dirty="0">
                <a:latin typeface="BIZ UDPゴシック" panose="020B0400000000000000" pitchFamily="50" charset="-128"/>
                <a:ea typeface="BIZ UDPゴシック" panose="020B0400000000000000" pitchFamily="50" charset="-128"/>
              </a:rPr>
              <a:t>期待されるワクチン</a:t>
            </a:r>
          </a:p>
        </p:txBody>
      </p:sp>
      <p:sp>
        <p:nvSpPr>
          <p:cNvPr id="4" name="コンテンツ プレースホルダー 2">
            <a:extLst>
              <a:ext uri="{FF2B5EF4-FFF2-40B4-BE49-F238E27FC236}">
                <a16:creationId xmlns:a16="http://schemas.microsoft.com/office/drawing/2014/main" id="{61881853-645B-A2C8-DC7F-A4C26AAC20D3}"/>
              </a:ext>
            </a:extLst>
          </p:cNvPr>
          <p:cNvSpPr txBox="1">
            <a:spLocks/>
          </p:cNvSpPr>
          <p:nvPr/>
        </p:nvSpPr>
        <p:spPr bwMode="auto">
          <a:xfrm>
            <a:off x="920261" y="1752366"/>
            <a:ext cx="10280336"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50000"/>
              </a:lnSpc>
              <a:spcBef>
                <a:spcPts val="1800"/>
              </a:spcBef>
              <a:buFont typeface="Wingdings" panose="05000000000000000000" pitchFamily="2" charset="2"/>
              <a:buChar char="l"/>
            </a:pPr>
            <a:r>
              <a:rPr lang="ja-JP" altLang="en-US" dirty="0">
                <a:latin typeface="BIZ UDPゴシック" panose="020B0400000000000000" pitchFamily="50" charset="-128"/>
                <a:ea typeface="BIZ UDPゴシック" panose="020B0400000000000000" pitchFamily="50" charset="-128"/>
              </a:rPr>
              <a:t>百日せきワクチン（</a:t>
            </a:r>
            <a:r>
              <a:rPr lang="en-US" altLang="ja-JP" dirty="0">
                <a:latin typeface="BIZ UDPゴシック" panose="020B0400000000000000" pitchFamily="50" charset="-128"/>
                <a:ea typeface="BIZ UDPゴシック" panose="020B0400000000000000" pitchFamily="50" charset="-128"/>
              </a:rPr>
              <a:t>3</a:t>
            </a:r>
            <a:r>
              <a:rPr lang="ja-JP" altLang="en-US" dirty="0">
                <a:latin typeface="BIZ UDPゴシック" panose="020B0400000000000000" pitchFamily="50" charset="-128"/>
                <a:ea typeface="BIZ UDPゴシック" panose="020B0400000000000000" pitchFamily="50" charset="-128"/>
              </a:rPr>
              <a:t>種混合ワクチン　導入済）</a:t>
            </a:r>
          </a:p>
          <a:p>
            <a:pPr>
              <a:lnSpc>
                <a:spcPct val="150000"/>
              </a:lnSpc>
              <a:spcBef>
                <a:spcPts val="1800"/>
              </a:spcBef>
              <a:buFont typeface="Wingdings" panose="05000000000000000000" pitchFamily="2" charset="2"/>
              <a:buChar char="l"/>
            </a:pPr>
            <a:r>
              <a:rPr lang="en-US" altLang="ja-JP" dirty="0">
                <a:latin typeface="BIZ UDPゴシック" panose="020B0400000000000000" pitchFamily="50" charset="-128"/>
                <a:ea typeface="BIZ UDPゴシック" panose="020B0400000000000000" pitchFamily="50" charset="-128"/>
              </a:rPr>
              <a:t>RSV</a:t>
            </a:r>
            <a:r>
              <a:rPr lang="ja-JP" altLang="en-US" dirty="0">
                <a:latin typeface="BIZ UDPゴシック" panose="020B0400000000000000" pitchFamily="50" charset="-128"/>
                <a:ea typeface="BIZ UDPゴシック" panose="020B0400000000000000" pitchFamily="50" charset="-128"/>
              </a:rPr>
              <a:t>ワクチン（</a:t>
            </a:r>
            <a:r>
              <a:rPr lang="en-US" altLang="ja-JP" dirty="0">
                <a:latin typeface="BIZ UDPゴシック" panose="020B0400000000000000" pitchFamily="50" charset="-128"/>
                <a:ea typeface="BIZ UDPゴシック" panose="020B0400000000000000" pitchFamily="50" charset="-128"/>
              </a:rPr>
              <a:t>2024</a:t>
            </a:r>
            <a:r>
              <a:rPr lang="ja-JP" altLang="en-US" dirty="0">
                <a:latin typeface="BIZ UDPゴシック" panose="020B0400000000000000" pitchFamily="50" charset="-128"/>
                <a:ea typeface="BIZ UDPゴシック" panose="020B0400000000000000" pitchFamily="50" charset="-128"/>
              </a:rPr>
              <a:t>年　導入済）</a:t>
            </a:r>
          </a:p>
          <a:p>
            <a:pPr>
              <a:lnSpc>
                <a:spcPct val="150000"/>
              </a:lnSpc>
              <a:spcBef>
                <a:spcPts val="1800"/>
              </a:spcBef>
              <a:buFont typeface="Wingdings" panose="05000000000000000000" pitchFamily="2" charset="2"/>
              <a:buChar char="l"/>
            </a:pPr>
            <a:r>
              <a:rPr lang="en-US" altLang="ja-JP" dirty="0">
                <a:latin typeface="BIZ UDPゴシック" panose="020B0400000000000000" pitchFamily="50" charset="-128"/>
                <a:ea typeface="BIZ UDPゴシック" panose="020B0400000000000000" pitchFamily="50" charset="-128"/>
              </a:rPr>
              <a:t>GBS</a:t>
            </a:r>
            <a:r>
              <a:rPr lang="ja-JP" altLang="en-US" dirty="0">
                <a:latin typeface="BIZ UDPゴシック" panose="020B0400000000000000" pitchFamily="50" charset="-128"/>
                <a:ea typeface="BIZ UDPゴシック" panose="020B0400000000000000" pitchFamily="50" charset="-128"/>
              </a:rPr>
              <a:t>ワクチン（開発中）</a:t>
            </a:r>
          </a:p>
        </p:txBody>
      </p:sp>
      <p:pic>
        <p:nvPicPr>
          <p:cNvPr id="5" name="図 4" descr="ゲームのキャラクター&#10;&#10;AI によって生成されたコンテンツは間違っている可能性があります。">
            <a:extLst>
              <a:ext uri="{FF2B5EF4-FFF2-40B4-BE49-F238E27FC236}">
                <a16:creationId xmlns:a16="http://schemas.microsoft.com/office/drawing/2014/main" id="{A8E809A9-F59D-E410-EB06-F759D8A6FF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85735" y="3380822"/>
            <a:ext cx="2952437" cy="2952437"/>
          </a:xfrm>
          <a:prstGeom prst="rect">
            <a:avLst/>
          </a:prstGeom>
        </p:spPr>
      </p:pic>
      <p:pic>
        <p:nvPicPr>
          <p:cNvPr id="6" name="オーディオ 5">
            <a:hlinkClick r:id="" action="ppaction://media"/>
            <a:extLst>
              <a:ext uri="{FF2B5EF4-FFF2-40B4-BE49-F238E27FC236}">
                <a16:creationId xmlns:a16="http://schemas.microsoft.com/office/drawing/2014/main" id="{ED9A7A93-151C-411F-B623-25970C7FB3C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69700" y="6235700"/>
            <a:ext cx="406400" cy="406400"/>
          </a:xfrm>
          <a:prstGeom prst="rect">
            <a:avLst/>
          </a:prstGeom>
        </p:spPr>
      </p:pic>
    </p:spTree>
    <p:custDataLst>
      <p:tags r:id="rId1"/>
    </p:custDataLst>
  </p:cSld>
  <p:clrMapOvr>
    <a:masterClrMapping/>
  </p:clrMapOvr>
  <p:transition spd="slow" advTm="4833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6"/>
                </p:tgtEl>
              </p:cMediaNode>
            </p:audio>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88FD5A36-520B-76FA-51E7-FD7F7A50900C}"/>
              </a:ext>
            </a:extLst>
          </p:cNvPr>
          <p:cNvGrpSpPr/>
          <p:nvPr/>
        </p:nvGrpSpPr>
        <p:grpSpPr>
          <a:xfrm>
            <a:off x="2933239" y="266239"/>
            <a:ext cx="6714988" cy="6591761"/>
            <a:chOff x="2933239" y="266239"/>
            <a:chExt cx="6714988" cy="6591761"/>
          </a:xfrm>
        </p:grpSpPr>
        <p:sp>
          <p:nvSpPr>
            <p:cNvPr id="3" name="楕円 2">
              <a:extLst>
                <a:ext uri="{FF2B5EF4-FFF2-40B4-BE49-F238E27FC236}">
                  <a16:creationId xmlns:a16="http://schemas.microsoft.com/office/drawing/2014/main" id="{0308F5EA-6E79-8053-EAE8-B5CDB8CB8304}"/>
                </a:ext>
              </a:extLst>
            </p:cNvPr>
            <p:cNvSpPr/>
            <p:nvPr/>
          </p:nvSpPr>
          <p:spPr>
            <a:xfrm>
              <a:off x="2933239" y="266239"/>
              <a:ext cx="6325522" cy="6325522"/>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Rectangle 1">
              <a:extLst>
                <a:ext uri="{FF2B5EF4-FFF2-40B4-BE49-F238E27FC236}">
                  <a16:creationId xmlns:a16="http://schemas.microsoft.com/office/drawing/2014/main" id="{46B3E256-A99C-626A-4003-0DFB05A9975E}"/>
                </a:ext>
              </a:extLst>
            </p:cNvPr>
            <p:cNvSpPr txBox="1">
              <a:spLocks/>
            </p:cNvSpPr>
            <p:nvPr/>
          </p:nvSpPr>
          <p:spPr bwMode="auto">
            <a:xfrm>
              <a:off x="3004984" y="1846262"/>
              <a:ext cx="6253777"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pPr eaLnBrk="1" hangingPunct="1">
                <a:buClr>
                  <a:srgbClr val="FFFF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百日咳と</a:t>
              </a:r>
              <a:br>
                <a:rPr lang="en-US" altLang="ja-JP"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br>
              <a:r>
                <a:rPr lang="ja-JP" altLang="en-US" sz="5400" b="1" dirty="0">
                  <a:solidFill>
                    <a:srgbClr val="00B0F0"/>
                  </a:solidFill>
                  <a:latin typeface="BIZ UDPゴシック" panose="020B0400000000000000" pitchFamily="50" charset="-128"/>
                  <a:ea typeface="BIZ UDPゴシック" panose="020B0400000000000000" pitchFamily="50" charset="-128"/>
                  <a:cs typeface="ＭＳ Ｐゴシック" panose="020B0600070205080204" pitchFamily="50" charset="-128"/>
                </a:rPr>
                <a:t>母子免疫ワクチン</a:t>
              </a:r>
            </a:p>
          </p:txBody>
        </p:sp>
        <p:pic>
          <p:nvPicPr>
            <p:cNvPr id="2" name="図 1" descr="おもちゃ, 人形, 挿絵 が含まれている画像&#10;&#10;AI 生成コンテンツは誤りを含む可能性があります。">
              <a:extLst>
                <a:ext uri="{FF2B5EF4-FFF2-40B4-BE49-F238E27FC236}">
                  <a16:creationId xmlns:a16="http://schemas.microsoft.com/office/drawing/2014/main" id="{FD2C2B03-9AE9-301F-3D25-E55E6F9B19D5}"/>
                </a:ext>
              </a:extLst>
            </p:cNvPr>
            <p:cNvPicPr>
              <a:picLocks noChangeAspect="1"/>
            </p:cNvPicPr>
            <p:nvPr/>
          </p:nvPicPr>
          <p:blipFill>
            <a:blip r:embed="rId5">
              <a:extLst>
                <a:ext uri="{28A0092B-C50C-407E-A947-70E740481C1C}">
                  <a14:useLocalDpi xmlns:a14="http://schemas.microsoft.com/office/drawing/2010/main" val="0"/>
                </a:ext>
              </a:extLst>
            </a:blip>
            <a:srcRect l="5190" t="24063" r="59711" b="18423"/>
            <a:stretch>
              <a:fillRect/>
            </a:stretch>
          </p:blipFill>
          <p:spPr>
            <a:xfrm>
              <a:off x="3231744" y="4012839"/>
              <a:ext cx="2976664" cy="2845161"/>
            </a:xfrm>
            <a:prstGeom prst="rect">
              <a:avLst/>
            </a:prstGeom>
          </p:spPr>
        </p:pic>
        <p:pic>
          <p:nvPicPr>
            <p:cNvPr id="4" name="図 3" descr="おもちゃ, 人形, 挿絵 が含まれている画像&#10;&#10;AI 生成コンテンツは誤りを含む可能性があります。">
              <a:extLst>
                <a:ext uri="{FF2B5EF4-FFF2-40B4-BE49-F238E27FC236}">
                  <a16:creationId xmlns:a16="http://schemas.microsoft.com/office/drawing/2014/main" id="{4C66A6A7-92AB-F528-DF78-5D8962109595}"/>
                </a:ext>
              </a:extLst>
            </p:cNvPr>
            <p:cNvPicPr>
              <a:picLocks noChangeAspect="1"/>
            </p:cNvPicPr>
            <p:nvPr/>
          </p:nvPicPr>
          <p:blipFill>
            <a:blip r:embed="rId5">
              <a:extLst>
                <a:ext uri="{28A0092B-C50C-407E-A947-70E740481C1C}">
                  <a14:useLocalDpi xmlns:a14="http://schemas.microsoft.com/office/drawing/2010/main" val="0"/>
                </a:ext>
              </a:extLst>
            </a:blip>
            <a:srcRect l="46977" t="-930" r="4847" b="28435"/>
            <a:stretch>
              <a:fillRect/>
            </a:stretch>
          </p:blipFill>
          <p:spPr>
            <a:xfrm>
              <a:off x="5562610" y="3271735"/>
              <a:ext cx="4085617" cy="3586265"/>
            </a:xfrm>
            <a:prstGeom prst="rect">
              <a:avLst/>
            </a:prstGeom>
          </p:spPr>
        </p:pic>
      </p:grpSp>
      <p:pic>
        <p:nvPicPr>
          <p:cNvPr id="5" name="オーディオ 4">
            <a:hlinkClick r:id="" action="ppaction://media"/>
            <a:extLst>
              <a:ext uri="{FF2B5EF4-FFF2-40B4-BE49-F238E27FC236}">
                <a16:creationId xmlns:a16="http://schemas.microsoft.com/office/drawing/2014/main" id="{137C5484-B3BC-4F19-926E-F928E5EC7F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02004943"/>
      </p:ext>
    </p:extLst>
  </p:cSld>
  <p:clrMapOvr>
    <a:masterClrMapping/>
  </p:clrMapOvr>
  <mc:AlternateContent xmlns:mc="http://schemas.openxmlformats.org/markup-compatibility/2006" xmlns:p14="http://schemas.microsoft.com/office/powerpoint/2010/main">
    <mc:Choice Requires="p14">
      <p:transition spd="slow" p14:dur="2000" advTm="7046"/>
    </mc:Choice>
    <mc:Fallback xmlns="">
      <p:transition spd="slow" advTm="7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2B2915E-E036-66F1-E8B0-13AEB09FA51A}"/>
              </a:ext>
            </a:extLst>
          </p:cNvPr>
          <p:cNvSpPr/>
          <p:nvPr/>
        </p:nvSpPr>
        <p:spPr bwMode="auto">
          <a:xfrm>
            <a:off x="760512" y="656692"/>
            <a:ext cx="10670976" cy="5544616"/>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Tx/>
              <a:buSzTx/>
              <a:buFontTx/>
              <a:buNone/>
              <a:tabLst/>
            </a:pPr>
            <a:endParaRPr kumimoji="1" lang="ja-JP" altLang="en-US" sz="2000" b="0" i="0" u="none" strike="noStrike" cap="none" normalizeH="0" baseline="0">
              <a:ln>
                <a:noFill/>
              </a:ln>
              <a:solidFill>
                <a:schemeClr val="tx1"/>
              </a:solidFill>
              <a:effectLst/>
              <a:latin typeface="ＭＳ Ｐゴシック" pitchFamily="50" charset="-128"/>
              <a:ea typeface="ＭＳ Ｐゴシック" pitchFamily="50" charset="-128"/>
            </a:endParaRPr>
          </a:p>
        </p:txBody>
      </p:sp>
      <p:sp>
        <p:nvSpPr>
          <p:cNvPr id="6" name="タイトル 1">
            <a:extLst>
              <a:ext uri="{FF2B5EF4-FFF2-40B4-BE49-F238E27FC236}">
                <a16:creationId xmlns:a16="http://schemas.microsoft.com/office/drawing/2014/main" id="{956BE57D-B3C2-9D12-1375-E7379AFDB725}"/>
              </a:ext>
            </a:extLst>
          </p:cNvPr>
          <p:cNvSpPr txBox="1">
            <a:spLocks/>
          </p:cNvSpPr>
          <p:nvPr/>
        </p:nvSpPr>
        <p:spPr>
          <a:xfrm>
            <a:off x="609600" y="732926"/>
            <a:ext cx="10972800" cy="1143000"/>
          </a:xfrm>
          <a:prstGeom prst="rect">
            <a:avLst/>
          </a:prstGeom>
        </p:spPr>
        <p:txBody>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dirty="0">
                <a:latin typeface="BIZ UDPゴシック" panose="020B0400000000000000" pitchFamily="50" charset="-128"/>
                <a:ea typeface="BIZ UDPゴシック" panose="020B0400000000000000" pitchFamily="50" charset="-128"/>
              </a:rPr>
              <a:t>百日咳</a:t>
            </a:r>
          </a:p>
        </p:txBody>
      </p:sp>
      <p:sp>
        <p:nvSpPr>
          <p:cNvPr id="7" name="コンテンツ プレースホルダー 2">
            <a:extLst>
              <a:ext uri="{FF2B5EF4-FFF2-40B4-BE49-F238E27FC236}">
                <a16:creationId xmlns:a16="http://schemas.microsoft.com/office/drawing/2014/main" id="{89807669-C899-AAAD-71DA-D9E355ECF7BB}"/>
              </a:ext>
            </a:extLst>
          </p:cNvPr>
          <p:cNvSpPr txBox="1">
            <a:spLocks/>
          </p:cNvSpPr>
          <p:nvPr/>
        </p:nvSpPr>
        <p:spPr>
          <a:xfrm>
            <a:off x="1395512" y="1682129"/>
            <a:ext cx="10608733"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主に百日咳菌という細菌によってひき起こされる</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急性の気道感染症です</a:t>
            </a:r>
          </a:p>
          <a:p>
            <a:pPr>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患者の上気道分泌物の飛沫感染・直接接触感染</a:t>
            </a:r>
            <a:br>
              <a:rPr lang="en-US" altLang="ja-JP" sz="3000" dirty="0">
                <a:latin typeface="BIZ UDPゴシック" panose="020B0400000000000000" pitchFamily="50" charset="-128"/>
                <a:ea typeface="BIZ UDPゴシック" panose="020B0400000000000000" pitchFamily="50" charset="-128"/>
              </a:rPr>
            </a:br>
            <a:r>
              <a:rPr lang="ja-JP" altLang="en-US" sz="3000" dirty="0">
                <a:latin typeface="BIZ UDPゴシック" panose="020B0400000000000000" pitchFamily="50" charset="-128"/>
                <a:ea typeface="BIZ UDPゴシック" panose="020B0400000000000000" pitchFamily="50" charset="-128"/>
              </a:rPr>
              <a:t>により感染します</a:t>
            </a:r>
          </a:p>
          <a:p>
            <a:pPr>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感染力は麻疹と同じでとても強く、</a:t>
            </a:r>
            <a:br>
              <a:rPr lang="en-US" altLang="ja-JP"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基本再生産数</a:t>
            </a:r>
            <a:r>
              <a:rPr lang="ja-JP" altLang="en-US" sz="2000" dirty="0">
                <a:latin typeface="BIZ UDPゴシック" panose="020B0400000000000000" pitchFamily="50" charset="-128"/>
                <a:ea typeface="BIZ UDPゴシック" panose="020B0400000000000000" pitchFamily="50" charset="-128"/>
              </a:rPr>
              <a:t>（感受性者の集団において</a:t>
            </a:r>
            <a:r>
              <a:rPr lang="en-US" altLang="ja-JP" sz="2000" dirty="0">
                <a:latin typeface="BIZ UDPゴシック" panose="020B0400000000000000" pitchFamily="50" charset="-128"/>
                <a:ea typeface="BIZ UDPゴシック" panose="020B0400000000000000" pitchFamily="50" charset="-128"/>
              </a:rPr>
              <a:t>1</a:t>
            </a:r>
            <a:r>
              <a:rPr lang="ja-JP" altLang="en-US" sz="2000" dirty="0">
                <a:latin typeface="BIZ UDPゴシック" panose="020B0400000000000000" pitchFamily="50" charset="-128"/>
                <a:ea typeface="BIZ UDPゴシック" panose="020B0400000000000000" pitchFamily="50" charset="-128"/>
              </a:rPr>
              <a:t>人の患者が感染させる人数）</a:t>
            </a:r>
            <a:r>
              <a:rPr lang="ja-JP" altLang="en-US" sz="2400" dirty="0">
                <a:latin typeface="BIZ UDPゴシック" panose="020B0400000000000000" pitchFamily="50" charset="-128"/>
                <a:ea typeface="BIZ UDPゴシック" panose="020B0400000000000000" pitchFamily="50" charset="-128"/>
              </a:rPr>
              <a:t>：</a:t>
            </a:r>
            <a:br>
              <a:rPr lang="en-US" altLang="ja-JP" sz="2400" dirty="0">
                <a:latin typeface="BIZ UDPゴシック" panose="020B0400000000000000" pitchFamily="50" charset="-128"/>
                <a:ea typeface="BIZ UDPゴシック" panose="020B0400000000000000" pitchFamily="50" charset="-128"/>
              </a:rPr>
            </a:br>
            <a:r>
              <a:rPr lang="en-US" altLang="ja-JP" sz="2400" dirty="0">
                <a:latin typeface="BIZ UDPゴシック" panose="020B0400000000000000" pitchFamily="50" charset="-128"/>
                <a:ea typeface="BIZ UDPゴシック" panose="020B0400000000000000" pitchFamily="50" charset="-128"/>
              </a:rPr>
              <a:t>  16</a:t>
            </a:r>
            <a:r>
              <a:rPr lang="ja-JP" altLang="en-US" sz="2400" dirty="0">
                <a:latin typeface="BIZ UDPゴシック" panose="020B0400000000000000" pitchFamily="50" charset="-128"/>
                <a:ea typeface="BIZ UDPゴシック" panose="020B0400000000000000" pitchFamily="50" charset="-128"/>
              </a:rPr>
              <a:t>～</a:t>
            </a:r>
            <a:r>
              <a:rPr lang="en-US" altLang="ja-JP" sz="2400" dirty="0">
                <a:latin typeface="BIZ UDPゴシック" panose="020B0400000000000000" pitchFamily="50" charset="-128"/>
                <a:ea typeface="BIZ UDPゴシック" panose="020B0400000000000000" pitchFamily="50" charset="-128"/>
              </a:rPr>
              <a:t>21</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インフルエンザは</a:t>
            </a:r>
            <a:r>
              <a:rPr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a:t>
            </a:r>
            <a:r>
              <a:rPr lang="en-US" altLang="ja-JP" sz="2400" dirty="0">
                <a:latin typeface="BIZ UDPゴシック" panose="020B0400000000000000" pitchFamily="50" charset="-128"/>
                <a:ea typeface="BIZ UDPゴシック" panose="020B0400000000000000" pitchFamily="50" charset="-128"/>
              </a:rPr>
              <a:t>3</a:t>
            </a:r>
          </a:p>
          <a:p>
            <a:pPr>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免疫のない家族内接触者の二次発病率は</a:t>
            </a:r>
            <a:r>
              <a:rPr lang="en-US" altLang="ja-JP" sz="3000" dirty="0">
                <a:latin typeface="BIZ UDPゴシック" panose="020B0400000000000000" pitchFamily="50" charset="-128"/>
                <a:ea typeface="BIZ UDPゴシック" panose="020B0400000000000000" pitchFamily="50" charset="-128"/>
              </a:rPr>
              <a:t>80</a:t>
            </a:r>
            <a:r>
              <a:rPr lang="ja-JP" altLang="en-US" sz="3000" dirty="0">
                <a:latin typeface="BIZ UDPゴシック" panose="020B0400000000000000" pitchFamily="50" charset="-128"/>
                <a:ea typeface="BIZ UDPゴシック" panose="020B0400000000000000" pitchFamily="50" charset="-128"/>
              </a:rPr>
              <a:t>％以上</a:t>
            </a:r>
          </a:p>
          <a:p>
            <a:pPr>
              <a:spcBef>
                <a:spcPts val="600"/>
              </a:spcBef>
              <a:spcAft>
                <a:spcPts val="6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Bef>
                <a:spcPts val="600"/>
              </a:spcBef>
              <a:spcAft>
                <a:spcPts val="6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a:p>
            <a:pPr>
              <a:spcAft>
                <a:spcPts val="1200"/>
              </a:spcAft>
              <a:buFont typeface="Wingdings" panose="05000000000000000000" pitchFamily="2" charset="2"/>
              <a:buChar char="l"/>
            </a:pPr>
            <a:endParaRPr lang="ja-JP" altLang="en-US" dirty="0">
              <a:latin typeface="BIZ UDPゴシック" panose="020B0400000000000000" pitchFamily="50" charset="-128"/>
              <a:ea typeface="BIZ UDPゴシック" panose="020B0400000000000000" pitchFamily="50" charset="-128"/>
            </a:endParaRPr>
          </a:p>
        </p:txBody>
      </p:sp>
      <p:cxnSp>
        <p:nvCxnSpPr>
          <p:cNvPr id="8" name="直線コネクタ 7">
            <a:extLst>
              <a:ext uri="{FF2B5EF4-FFF2-40B4-BE49-F238E27FC236}">
                <a16:creationId xmlns:a16="http://schemas.microsoft.com/office/drawing/2014/main" id="{E857DCC1-F0AD-95FE-E2E9-7A24AEBB5987}"/>
              </a:ext>
            </a:extLst>
          </p:cNvPr>
          <p:cNvCxnSpPr/>
          <p:nvPr/>
        </p:nvCxnSpPr>
        <p:spPr bwMode="auto">
          <a:xfrm>
            <a:off x="760512" y="1629330"/>
            <a:ext cx="10670976"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pic>
        <p:nvPicPr>
          <p:cNvPr id="9" name="オーディオ 8">
            <a:hlinkClick r:id="" action="ppaction://media"/>
            <a:extLst>
              <a:ext uri="{FF2B5EF4-FFF2-40B4-BE49-F238E27FC236}">
                <a16:creationId xmlns:a16="http://schemas.microsoft.com/office/drawing/2014/main" id="{65C65F42-5779-49A2-8F51-6B745780DA3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743713513"/>
      </p:ext>
    </p:extLst>
  </p:cSld>
  <p:clrMapOvr>
    <a:masterClrMapping/>
  </p:clrMapOvr>
  <mc:AlternateContent xmlns:mc="http://schemas.openxmlformats.org/markup-compatibility/2006" xmlns:p14="http://schemas.microsoft.com/office/powerpoint/2010/main">
    <mc:Choice Requires="p14">
      <p:transition spd="slow" p14:dur="2000" advTm="63064"/>
    </mc:Choice>
    <mc:Fallback xmlns="">
      <p:transition spd="slow" advTm="630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500"/>
                                        <p:tgtEl>
                                          <p:spTgt spid="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9"/>
                </p:tgtEl>
              </p:cMediaNode>
            </p:audio>
          </p:childTnLst>
        </p:cTn>
      </p:par>
    </p:tnLst>
    <p:bldLst>
      <p:bldP spid="7" grpId="0" uiExpand="1" build="p"/>
    </p:bldLst>
  </p:timing>
  <p:extLst>
    <p:ext uri="{6950BFC3-D8DA-4A85-94F7-54DA5524770B}">
      <p188:commentRel xmlns:p188="http://schemas.microsoft.com/office/powerpoint/2018/8/main" xmlns="" r:id="rId7"/>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8A1A9BD3-0506-D028-3522-4374282AC6B1}"/>
              </a:ext>
            </a:extLst>
          </p:cNvPr>
          <p:cNvCxnSpPr>
            <a:cxnSpLocks/>
          </p:cNvCxnSpPr>
          <p:nvPr/>
        </p:nvCxnSpPr>
        <p:spPr bwMode="auto">
          <a:xfrm>
            <a:off x="260350" y="984934"/>
            <a:ext cx="11690350" cy="0"/>
          </a:xfrm>
          <a:prstGeom prst="line">
            <a:avLst/>
          </a:prstGeom>
          <a:noFill/>
          <a:ln w="19050" cap="flat" cmpd="sng" algn="ctr">
            <a:solidFill>
              <a:srgbClr val="808080">
                <a:lumMod val="60000"/>
                <a:lumOff val="40000"/>
              </a:srgbClr>
            </a:solidFill>
            <a:prstDash val="solid"/>
            <a:round/>
            <a:headEnd type="none" w="med" len="med"/>
            <a:tailEnd type="none" w="med" len="med"/>
          </a:ln>
          <a:effectLst/>
        </p:spPr>
      </p:cxnSp>
      <p:sp>
        <p:nvSpPr>
          <p:cNvPr id="6" name="タイトル 1">
            <a:extLst>
              <a:ext uri="{FF2B5EF4-FFF2-40B4-BE49-F238E27FC236}">
                <a16:creationId xmlns:a16="http://schemas.microsoft.com/office/drawing/2014/main" id="{CE1AD2DA-CB8B-FB64-0FDF-1C30DBF478B7}"/>
              </a:ext>
            </a:extLst>
          </p:cNvPr>
          <p:cNvSpPr txBox="1">
            <a:spLocks/>
          </p:cNvSpPr>
          <p:nvPr/>
        </p:nvSpPr>
        <p:spPr bwMode="auto">
          <a:xfrm>
            <a:off x="1990725" y="6170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defTabSz="457200"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defTabSz="457200"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ja-JP" altLang="en-US" sz="3600" dirty="0">
                <a:latin typeface="BIZ UDPゴシック" panose="020B0400000000000000" pitchFamily="50" charset="-128"/>
                <a:ea typeface="BIZ UDPゴシック" panose="020B0400000000000000" pitchFamily="50" charset="-128"/>
              </a:rPr>
              <a:t>百日咳の経過と臨床症状</a:t>
            </a:r>
          </a:p>
        </p:txBody>
      </p:sp>
      <p:sp>
        <p:nvSpPr>
          <p:cNvPr id="7" name="テキスト ボックス 3">
            <a:extLst>
              <a:ext uri="{FF2B5EF4-FFF2-40B4-BE49-F238E27FC236}">
                <a16:creationId xmlns:a16="http://schemas.microsoft.com/office/drawing/2014/main" id="{F4CED590-436E-4BA1-2178-D7CCA2C4894B}"/>
              </a:ext>
            </a:extLst>
          </p:cNvPr>
          <p:cNvSpPr txBox="1">
            <a:spLocks noChangeArrowheads="1"/>
          </p:cNvSpPr>
          <p:nvPr/>
        </p:nvSpPr>
        <p:spPr bwMode="auto">
          <a:xfrm>
            <a:off x="3210448" y="6327568"/>
            <a:ext cx="856035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https://www.mhlw.go.jp/file/05-Shingikai-10601000-Daijinkanboukouseikagakuka-Kouseikagakuka/0000184910.pdf</a:t>
            </a:r>
          </a:p>
        </p:txBody>
      </p:sp>
      <p:sp>
        <p:nvSpPr>
          <p:cNvPr id="8" name="コンテンツ プレースホルダー 2">
            <a:extLst>
              <a:ext uri="{FF2B5EF4-FFF2-40B4-BE49-F238E27FC236}">
                <a16:creationId xmlns:a16="http://schemas.microsoft.com/office/drawing/2014/main" id="{63A80160-D189-54CD-EFE4-18E4F27EB8EF}"/>
              </a:ext>
            </a:extLst>
          </p:cNvPr>
          <p:cNvSpPr txBox="1">
            <a:spLocks/>
          </p:cNvSpPr>
          <p:nvPr/>
        </p:nvSpPr>
        <p:spPr>
          <a:xfrm>
            <a:off x="822871" y="1129580"/>
            <a:ext cx="10608733"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潜伏期間：</a:t>
            </a:r>
            <a:r>
              <a:rPr lang="en-US" altLang="ja-JP" sz="3000" dirty="0">
                <a:latin typeface="BIZ UDPゴシック" panose="020B0400000000000000" pitchFamily="50" charset="-128"/>
                <a:ea typeface="BIZ UDPゴシック" panose="020B0400000000000000" pitchFamily="50" charset="-128"/>
              </a:rPr>
              <a:t>7</a:t>
            </a:r>
            <a:r>
              <a:rPr lang="ja-JP" altLang="en-US" sz="3000" dirty="0">
                <a:latin typeface="BIZ UDPゴシック" panose="020B0400000000000000" pitchFamily="50" charset="-128"/>
                <a:ea typeface="BIZ UDPゴシック" panose="020B0400000000000000" pitchFamily="50" charset="-128"/>
              </a:rPr>
              <a:t>～</a:t>
            </a:r>
            <a:r>
              <a:rPr lang="en-US" altLang="ja-JP" sz="3000" dirty="0">
                <a:latin typeface="BIZ UDPゴシック" panose="020B0400000000000000" pitchFamily="50" charset="-128"/>
                <a:ea typeface="BIZ UDPゴシック" panose="020B0400000000000000" pitchFamily="50" charset="-128"/>
              </a:rPr>
              <a:t>10</a:t>
            </a:r>
            <a:r>
              <a:rPr lang="ja-JP" altLang="en-US" sz="3000" dirty="0">
                <a:latin typeface="BIZ UDPゴシック" panose="020B0400000000000000" pitchFamily="50" charset="-128"/>
                <a:ea typeface="BIZ UDPゴシック" panose="020B0400000000000000" pitchFamily="50" charset="-128"/>
              </a:rPr>
              <a:t>日</a:t>
            </a:r>
          </a:p>
          <a:p>
            <a:pPr>
              <a:lnSpc>
                <a:spcPct val="120000"/>
              </a:lnSpc>
              <a:spcBef>
                <a:spcPts val="600"/>
              </a:spcBef>
              <a:spcAft>
                <a:spcPts val="12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病期</a:t>
            </a:r>
            <a:br>
              <a:rPr lang="en-US" altLang="ja-JP"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カタル期（感冒症状　</a:t>
            </a:r>
            <a:r>
              <a:rPr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a:t>
            </a:r>
            <a:r>
              <a:rPr lang="en-US" altLang="ja-JP" sz="2400" dirty="0">
                <a:latin typeface="BIZ UDPゴシック" panose="020B0400000000000000" pitchFamily="50" charset="-128"/>
                <a:ea typeface="BIZ UDPゴシック" panose="020B0400000000000000" pitchFamily="50" charset="-128"/>
              </a:rPr>
              <a:t>2</a:t>
            </a:r>
            <a:r>
              <a:rPr lang="ja-JP" altLang="en-US" sz="2400" dirty="0">
                <a:latin typeface="BIZ UDPゴシック" panose="020B0400000000000000" pitchFamily="50" charset="-128"/>
                <a:ea typeface="BIZ UDPゴシック" panose="020B0400000000000000" pitchFamily="50" charset="-128"/>
              </a:rPr>
              <a:t>週間）　</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痙咳期（乾性咳嗽と発作性の咳　</a:t>
            </a:r>
            <a:r>
              <a:rPr lang="en-US" altLang="ja-JP" sz="2400" dirty="0">
                <a:latin typeface="BIZ UDPゴシック" panose="020B0400000000000000" pitchFamily="50" charset="-128"/>
                <a:ea typeface="BIZ UDPゴシック" panose="020B0400000000000000" pitchFamily="50" charset="-128"/>
              </a:rPr>
              <a:t>3</a:t>
            </a:r>
            <a:r>
              <a:rPr lang="ja-JP" altLang="en-US" sz="2400" dirty="0">
                <a:latin typeface="BIZ UDPゴシック" panose="020B0400000000000000" pitchFamily="50" charset="-128"/>
                <a:ea typeface="BIZ UDPゴシック" panose="020B0400000000000000" pitchFamily="50" charset="-128"/>
              </a:rPr>
              <a:t>～</a:t>
            </a:r>
            <a:r>
              <a:rPr lang="en-US" altLang="ja-JP" sz="2400" dirty="0">
                <a:latin typeface="BIZ UDPゴシック" panose="020B0400000000000000" pitchFamily="50" charset="-128"/>
                <a:ea typeface="BIZ UDPゴシック" panose="020B0400000000000000" pitchFamily="50" charset="-128"/>
              </a:rPr>
              <a:t>6</a:t>
            </a:r>
            <a:r>
              <a:rPr lang="ja-JP" altLang="en-US" sz="2400" dirty="0">
                <a:latin typeface="BIZ UDPゴシック" panose="020B0400000000000000" pitchFamily="50" charset="-128"/>
                <a:ea typeface="BIZ UDPゴシック" panose="020B0400000000000000" pitchFamily="50" charset="-128"/>
              </a:rPr>
              <a:t>週間）</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a:t>
            </a:r>
            <a:r>
              <a:rPr lang="ja-JP" altLang="en-US" sz="2400" dirty="0">
                <a:latin typeface="BIZ UDPゴシック" panose="020B0400000000000000" pitchFamily="50" charset="-128"/>
                <a:ea typeface="BIZ UDPゴシック" panose="020B0400000000000000" pitchFamily="50" charset="-128"/>
              </a:rPr>
              <a:t> </a:t>
            </a:r>
            <a:r>
              <a:rPr lang="zh-TW" altLang="en-US" sz="2400" dirty="0">
                <a:latin typeface="BIZ UDPゴシック" panose="020B0400000000000000" pitchFamily="50" charset="-128"/>
                <a:ea typeface="BIZ UDPゴシック" panose="020B0400000000000000" pitchFamily="50" charset="-128"/>
              </a:rPr>
              <a:t>回復期（</a:t>
            </a:r>
            <a:r>
              <a:rPr lang="en-US" altLang="zh-TW" sz="2400" dirty="0">
                <a:latin typeface="BIZ UDPゴシック" panose="020B0400000000000000" pitchFamily="50" charset="-128"/>
                <a:ea typeface="BIZ UDPゴシック" panose="020B0400000000000000" pitchFamily="50" charset="-128"/>
              </a:rPr>
              <a:t>6</a:t>
            </a:r>
            <a:r>
              <a:rPr lang="zh-TW" altLang="en-US" sz="2400" dirty="0">
                <a:latin typeface="BIZ UDPゴシック" panose="020B0400000000000000" pitchFamily="50" charset="-128"/>
                <a:ea typeface="BIZ UDPゴシック" panose="020B0400000000000000" pitchFamily="50" charset="-128"/>
              </a:rPr>
              <a:t>週間以降）</a:t>
            </a:r>
            <a:endParaRPr lang="ja-JP" altLang="en-US" sz="2400" dirty="0">
              <a:latin typeface="BIZ UDPゴシック" panose="020B0400000000000000" pitchFamily="50" charset="-128"/>
              <a:ea typeface="BIZ UDPゴシック" panose="020B0400000000000000" pitchFamily="50" charset="-128"/>
            </a:endParaRPr>
          </a:p>
        </p:txBody>
      </p:sp>
      <p:sp>
        <p:nvSpPr>
          <p:cNvPr id="9" name="コンテンツ プレースホルダー 2">
            <a:extLst>
              <a:ext uri="{FF2B5EF4-FFF2-40B4-BE49-F238E27FC236}">
                <a16:creationId xmlns:a16="http://schemas.microsoft.com/office/drawing/2014/main" id="{147B58E8-7E4B-C8E4-FC17-BF25F6635D42}"/>
              </a:ext>
            </a:extLst>
          </p:cNvPr>
          <p:cNvSpPr txBox="1">
            <a:spLocks/>
          </p:cNvSpPr>
          <p:nvPr/>
        </p:nvSpPr>
        <p:spPr>
          <a:xfrm>
            <a:off x="5881882" y="4373281"/>
            <a:ext cx="6213196" cy="2089430"/>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nSpc>
                <a:spcPct val="120000"/>
              </a:lnSpc>
              <a:spcAft>
                <a:spcPts val="600"/>
              </a:spcAft>
              <a:buNone/>
            </a:pP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発熱はないかあっても微熱のことが多い</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zh-TW" sz="2400" dirty="0">
                <a:latin typeface="BIZ UDPゴシック" panose="020B0400000000000000" pitchFamily="50" charset="-128"/>
                <a:ea typeface="BIZ UDPゴシック" panose="020B0400000000000000" pitchFamily="50" charset="-128"/>
              </a:rPr>
              <a:t>0</a:t>
            </a:r>
            <a:r>
              <a:rPr lang="zh-TW" altLang="en-US" sz="2400" dirty="0">
                <a:latin typeface="BIZ UDPゴシック" panose="020B0400000000000000" pitchFamily="50" charset="-128"/>
                <a:ea typeface="BIZ UDPゴシック" panose="020B0400000000000000" pitchFamily="50" charset="-128"/>
              </a:rPr>
              <a:t>歳児：無呼吸</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en-US" altLang="ja-JP" sz="2400" dirty="0">
                <a:latin typeface="BIZ UDPゴシック" panose="020B0400000000000000" pitchFamily="50" charset="-128"/>
                <a:ea typeface="BIZ UDPゴシック" panose="020B0400000000000000" pitchFamily="50" charset="-128"/>
              </a:rPr>
              <a:t>1</a:t>
            </a:r>
            <a:r>
              <a:rPr lang="ja-JP" altLang="en-US" sz="2400" dirty="0">
                <a:latin typeface="BIZ UDPゴシック" panose="020B0400000000000000" pitchFamily="50" charset="-128"/>
                <a:ea typeface="BIZ UDPゴシック" panose="020B0400000000000000" pitchFamily="50" charset="-128"/>
              </a:rPr>
              <a:t>歳以上：息詰まり感、呼吸困難</a:t>
            </a:r>
            <a:endParaRPr lang="ja-JP" altLang="en-US" dirty="0">
              <a:latin typeface="BIZ UDPゴシック" panose="020B0400000000000000" pitchFamily="50" charset="-128"/>
              <a:ea typeface="BIZ UDPゴシック" panose="020B0400000000000000" pitchFamily="50" charset="-128"/>
            </a:endParaRPr>
          </a:p>
        </p:txBody>
      </p:sp>
      <p:sp>
        <p:nvSpPr>
          <p:cNvPr id="2" name="コンテンツ プレースホルダー 2">
            <a:extLst>
              <a:ext uri="{FF2B5EF4-FFF2-40B4-BE49-F238E27FC236}">
                <a16:creationId xmlns:a16="http://schemas.microsoft.com/office/drawing/2014/main" id="{9C5224A3-40DF-4550-A58C-3127A8B5BAD9}"/>
              </a:ext>
            </a:extLst>
          </p:cNvPr>
          <p:cNvSpPr txBox="1">
            <a:spLocks/>
          </p:cNvSpPr>
          <p:nvPr/>
        </p:nvSpPr>
        <p:spPr>
          <a:xfrm>
            <a:off x="822871" y="3819537"/>
            <a:ext cx="10608733" cy="400255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lnSpc>
                <a:spcPct val="120000"/>
              </a:lnSpc>
              <a:spcBef>
                <a:spcPts val="600"/>
              </a:spcBef>
              <a:spcAft>
                <a:spcPts val="600"/>
              </a:spcAft>
              <a:buFont typeface="Wingdings" panose="05000000000000000000" pitchFamily="2" charset="2"/>
              <a:buChar char="l"/>
            </a:pPr>
            <a:r>
              <a:rPr lang="ja-JP" altLang="en-US" sz="3000" dirty="0">
                <a:latin typeface="BIZ UDPゴシック" panose="020B0400000000000000" pitchFamily="50" charset="-128"/>
                <a:ea typeface="BIZ UDPゴシック" panose="020B0400000000000000" pitchFamily="50" charset="-128"/>
              </a:rPr>
              <a:t>症状</a:t>
            </a:r>
            <a:br>
              <a:rPr lang="en-US" altLang="ja-JP" sz="30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スタッカート（コンコンコン）</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ウープ（ヒュー）</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レプリーゼ（上記の繰り返し）</a:t>
            </a:r>
            <a:br>
              <a:rPr lang="en-US" altLang="ja-JP" sz="2400" dirty="0">
                <a:latin typeface="BIZ UDPゴシック" panose="020B0400000000000000" pitchFamily="50" charset="-128"/>
                <a:ea typeface="BIZ UDPゴシック" panose="020B0400000000000000" pitchFamily="50" charset="-128"/>
              </a:rPr>
            </a:br>
            <a:r>
              <a:rPr lang="ja-JP" altLang="en-US" sz="2400" dirty="0">
                <a:solidFill>
                  <a:srgbClr val="F78D7C"/>
                </a:solidFill>
                <a:latin typeface="BIZ UDPゴシック" panose="020B0400000000000000" pitchFamily="50" charset="-128"/>
                <a:ea typeface="BIZ UDPゴシック" panose="020B0400000000000000" pitchFamily="50" charset="-128"/>
              </a:rPr>
              <a:t>► </a:t>
            </a:r>
            <a:r>
              <a:rPr lang="ja-JP" altLang="en-US" sz="2400" dirty="0">
                <a:latin typeface="BIZ UDPゴシック" panose="020B0400000000000000" pitchFamily="50" charset="-128"/>
                <a:ea typeface="BIZ UDPゴシック" panose="020B0400000000000000" pitchFamily="50" charset="-128"/>
              </a:rPr>
              <a:t>咳込み嘔吐</a:t>
            </a:r>
            <a:endParaRPr lang="ja-JP" altLang="en-US" dirty="0">
              <a:latin typeface="BIZ UDPゴシック" panose="020B0400000000000000" pitchFamily="50" charset="-128"/>
              <a:ea typeface="BIZ UDPゴシック" panose="020B0400000000000000" pitchFamily="50" charset="-128"/>
            </a:endParaRPr>
          </a:p>
        </p:txBody>
      </p:sp>
      <p:pic>
        <p:nvPicPr>
          <p:cNvPr id="10" name="オーディオ 9">
            <a:hlinkClick r:id="" action="ppaction://media"/>
            <a:extLst>
              <a:ext uri="{FF2B5EF4-FFF2-40B4-BE49-F238E27FC236}">
                <a16:creationId xmlns:a16="http://schemas.microsoft.com/office/drawing/2014/main" id="{A110FDC7-7536-41F1-9B88-2FA5881CBE9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3918512215"/>
      </p:ext>
    </p:extLst>
  </p:cSld>
  <p:clrMapOvr>
    <a:masterClrMapping/>
  </p:clrMapOvr>
  <mc:AlternateContent xmlns:mc="http://schemas.openxmlformats.org/markup-compatibility/2006" xmlns:p14="http://schemas.microsoft.com/office/powerpoint/2010/main">
    <mc:Choice Requires="p14">
      <p:transition spd="slow" p14:dur="2000" advTm="75577"/>
    </mc:Choice>
    <mc:Fallback xmlns="">
      <p:transition spd="slow" advTm="75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500"/>
                                        <p:tgtEl>
                                          <p:spTgt spid="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500"/>
                                        <p:tgtEl>
                                          <p:spTgt spid="2">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0"/>
                </p:tgtEl>
              </p:cMediaNode>
            </p:audio>
          </p:childTnLst>
        </p:cTn>
      </p:par>
    </p:tnLst>
    <p:bldLst>
      <p:bldP spid="8" grpId="0" uiExpand="1" build="p"/>
      <p:bldP spid="9" grpId="0"/>
      <p:bldP spid="2" grpId="0" build="p"/>
    </p:bldLst>
  </p:timing>
  <p:extLst>
    <p:ext uri="{6950BFC3-D8DA-4A85-94F7-54DA5524770B}">
      <p188:commentRel xmlns:p188="http://schemas.microsoft.com/office/powerpoint/2018/8/main" xmlns="" r:id="rId7"/>
    </p:ext>
  </p:extLs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IMING" val="|2.8|9.5|9.8|28.3"/>
</p:tagLst>
</file>

<file path=ppt/tags/tag11.xml><?xml version="1.0" encoding="utf-8"?>
<p:tagLst xmlns:a="http://schemas.openxmlformats.org/drawingml/2006/main" xmlns:r="http://schemas.openxmlformats.org/officeDocument/2006/relationships" xmlns:p="http://schemas.openxmlformats.org/presentationml/2006/main">
  <p:tag name="TIMING" val="|6.1|5.3|24.5"/>
</p:tagLst>
</file>

<file path=ppt/tags/tag12.xml><?xml version="1.0" encoding="utf-8"?>
<p:tagLst xmlns:a="http://schemas.openxmlformats.org/drawingml/2006/main" xmlns:r="http://schemas.openxmlformats.org/officeDocument/2006/relationships" xmlns:p="http://schemas.openxmlformats.org/presentationml/2006/main">
  <p:tag name="TIMING" val="|0.9|8.6|16.3"/>
</p:tagLst>
</file>

<file path=ppt/tags/tag13.xml><?xml version="1.0" encoding="utf-8"?>
<p:tagLst xmlns:a="http://schemas.openxmlformats.org/drawingml/2006/main" xmlns:r="http://schemas.openxmlformats.org/officeDocument/2006/relationships" xmlns:p="http://schemas.openxmlformats.org/presentationml/2006/main">
  <p:tag name="TIMING" val="|7.1|6.3|12.2|6.8"/>
</p:tagLst>
</file>

<file path=ppt/tags/tag14.xml><?xml version="1.0" encoding="utf-8"?>
<p:tagLst xmlns:a="http://schemas.openxmlformats.org/drawingml/2006/main" xmlns:r="http://schemas.openxmlformats.org/officeDocument/2006/relationships" xmlns:p="http://schemas.openxmlformats.org/presentationml/2006/main">
  <p:tag name="TIMING" val="|1.9|9.5"/>
</p:tagLst>
</file>

<file path=ppt/tags/tag15.xml><?xml version="1.0" encoding="utf-8"?>
<p:tagLst xmlns:a="http://schemas.openxmlformats.org/drawingml/2006/main" xmlns:r="http://schemas.openxmlformats.org/officeDocument/2006/relationships" xmlns:p="http://schemas.openxmlformats.org/presentationml/2006/main">
  <p:tag name="TIMING" val="|13.9|4.2"/>
</p:tagLst>
</file>

<file path=ppt/tags/tag16.xml><?xml version="1.0" encoding="utf-8"?>
<p:tagLst xmlns:a="http://schemas.openxmlformats.org/drawingml/2006/main" xmlns:r="http://schemas.openxmlformats.org/officeDocument/2006/relationships" xmlns:p="http://schemas.openxmlformats.org/presentationml/2006/main">
  <p:tag name="TIMING" val="|3.1|5.1|6.9|16"/>
</p:tagLst>
</file>

<file path=ppt/tags/tag17.xml><?xml version="1.0" encoding="utf-8"?>
<p:tagLst xmlns:a="http://schemas.openxmlformats.org/drawingml/2006/main" xmlns:r="http://schemas.openxmlformats.org/officeDocument/2006/relationships" xmlns:p="http://schemas.openxmlformats.org/presentationml/2006/main">
  <p:tag name="TIMING" val="|23.3|14.6"/>
</p:tagLst>
</file>

<file path=ppt/tags/tag18.xml><?xml version="1.0" encoding="utf-8"?>
<p:tagLst xmlns:a="http://schemas.openxmlformats.org/drawingml/2006/main" xmlns:r="http://schemas.openxmlformats.org/officeDocument/2006/relationships" xmlns:p="http://schemas.openxmlformats.org/presentationml/2006/main">
  <p:tag name="TIMING" val="|12.8"/>
</p:tagLst>
</file>

<file path=ppt/tags/tag19.xml><?xml version="1.0" encoding="utf-8"?>
<p:tagLst xmlns:a="http://schemas.openxmlformats.org/drawingml/2006/main" xmlns:r="http://schemas.openxmlformats.org/officeDocument/2006/relationships" xmlns:p="http://schemas.openxmlformats.org/presentationml/2006/main">
  <p:tag name="TIMING" val="|6.2|20.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IMING" val="|4.4|6.6"/>
</p:tagLst>
</file>

<file path=ppt/tags/tag21.xml><?xml version="1.0" encoding="utf-8"?>
<p:tagLst xmlns:a="http://schemas.openxmlformats.org/drawingml/2006/main" xmlns:r="http://schemas.openxmlformats.org/officeDocument/2006/relationships" xmlns:p="http://schemas.openxmlformats.org/presentationml/2006/main">
  <p:tag name="TIMING" val="|7.2|25.7"/>
</p:tagLst>
</file>

<file path=ppt/tags/tag22.xml><?xml version="1.0" encoding="utf-8"?>
<p:tagLst xmlns:a="http://schemas.openxmlformats.org/drawingml/2006/main" xmlns:r="http://schemas.openxmlformats.org/officeDocument/2006/relationships" xmlns:p="http://schemas.openxmlformats.org/presentationml/2006/main">
  <p:tag name="TIMING" val="|1.4|11.3"/>
</p:tagLst>
</file>

<file path=ppt/tags/tag23.xml><?xml version="1.0" encoding="utf-8"?>
<p:tagLst xmlns:a="http://schemas.openxmlformats.org/drawingml/2006/main" xmlns:r="http://schemas.openxmlformats.org/officeDocument/2006/relationships" xmlns:p="http://schemas.openxmlformats.org/presentationml/2006/main">
  <p:tag name="TIMING" val="|1"/>
</p:tagLst>
</file>

<file path=ppt/tags/tag24.xml><?xml version="1.0" encoding="utf-8"?>
<p:tagLst xmlns:a="http://schemas.openxmlformats.org/drawingml/2006/main" xmlns:r="http://schemas.openxmlformats.org/officeDocument/2006/relationships" xmlns:p="http://schemas.openxmlformats.org/presentationml/2006/main">
  <p:tag name="TIMING" val="|9.9|5.3|9.9"/>
</p:tagLst>
</file>

<file path=ppt/tags/tag25.xml><?xml version="1.0" encoding="utf-8"?>
<p:tagLst xmlns:a="http://schemas.openxmlformats.org/drawingml/2006/main" xmlns:r="http://schemas.openxmlformats.org/officeDocument/2006/relationships" xmlns:p="http://schemas.openxmlformats.org/presentationml/2006/main">
  <p:tag name="TIMING" val="|10|6.5|3.7|49"/>
</p:tagLst>
</file>

<file path=ppt/tags/tag26.xml><?xml version="1.0" encoding="utf-8"?>
<p:tagLst xmlns:a="http://schemas.openxmlformats.org/drawingml/2006/main" xmlns:r="http://schemas.openxmlformats.org/officeDocument/2006/relationships" xmlns:p="http://schemas.openxmlformats.org/presentationml/2006/main">
  <p:tag name="TIMING" val="|11.8|4.4|19.3"/>
</p:tagLst>
</file>

<file path=ppt/tags/tag27.xml><?xml version="1.0" encoding="utf-8"?>
<p:tagLst xmlns:a="http://schemas.openxmlformats.org/drawingml/2006/main" xmlns:r="http://schemas.openxmlformats.org/officeDocument/2006/relationships" xmlns:p="http://schemas.openxmlformats.org/presentationml/2006/main">
  <p:tag name="TIMING" val="|6.8|11.3"/>
</p:tagLst>
</file>

<file path=ppt/tags/tag28.xml><?xml version="1.0" encoding="utf-8"?>
<p:tagLst xmlns:a="http://schemas.openxmlformats.org/drawingml/2006/main" xmlns:r="http://schemas.openxmlformats.org/officeDocument/2006/relationships" xmlns:p="http://schemas.openxmlformats.org/presentationml/2006/main">
  <p:tag name="TIMING" val="|1.4|27.8"/>
</p:tagLst>
</file>

<file path=ppt/tags/tag29.xml><?xml version="1.0" encoding="utf-8"?>
<p:tagLst xmlns:a="http://schemas.openxmlformats.org/drawingml/2006/main" xmlns:r="http://schemas.openxmlformats.org/officeDocument/2006/relationships" xmlns:p="http://schemas.openxmlformats.org/presentationml/2006/main">
  <p:tag name="TIMING" val="|5.8|3.1|8.8|4.2|7.3"/>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IMING" val="|7.7|7.5|16.7"/>
</p:tagLst>
</file>

<file path=ppt/tags/tag31.xml><?xml version="1.0" encoding="utf-8"?>
<p:tagLst xmlns:a="http://schemas.openxmlformats.org/drawingml/2006/main" xmlns:r="http://schemas.openxmlformats.org/officeDocument/2006/relationships" xmlns:p="http://schemas.openxmlformats.org/presentationml/2006/main">
  <p:tag name="TIMING" val="|28.4|28.4|1|9.8|1"/>
</p:tagLst>
</file>

<file path=ppt/tags/tag32.xml><?xml version="1.0" encoding="utf-8"?>
<p:tagLst xmlns:a="http://schemas.openxmlformats.org/drawingml/2006/main" xmlns:r="http://schemas.openxmlformats.org/officeDocument/2006/relationships" xmlns:p="http://schemas.openxmlformats.org/presentationml/2006/main">
  <p:tag name="TIMING" val="|17.6"/>
</p:tagLst>
</file>

<file path=ppt/tags/tag33.xml><?xml version="1.0" encoding="utf-8"?>
<p:tagLst xmlns:a="http://schemas.openxmlformats.org/drawingml/2006/main" xmlns:r="http://schemas.openxmlformats.org/officeDocument/2006/relationships" xmlns:p="http://schemas.openxmlformats.org/presentationml/2006/main">
  <p:tag name="TIMING" val="|4.5|38.4|20"/>
</p:tagLst>
</file>

<file path=ppt/tags/tag34.xml><?xml version="1.0" encoding="utf-8"?>
<p:tagLst xmlns:a="http://schemas.openxmlformats.org/drawingml/2006/main" xmlns:r="http://schemas.openxmlformats.org/officeDocument/2006/relationships" xmlns:p="http://schemas.openxmlformats.org/presentationml/2006/main">
  <p:tag name="TIMING" val="|2.3|8.1|6.7|8.8|13.3|9"/>
</p:tagLst>
</file>

<file path=ppt/tags/tag35.xml><?xml version="1.0" encoding="utf-8"?>
<p:tagLst xmlns:a="http://schemas.openxmlformats.org/drawingml/2006/main" xmlns:r="http://schemas.openxmlformats.org/officeDocument/2006/relationships" xmlns:p="http://schemas.openxmlformats.org/presentationml/2006/main">
  <p:tag name="TIMING" val="|15.9"/>
</p:tagLst>
</file>

<file path=ppt/tags/tag36.xml><?xml version="1.0" encoding="utf-8"?>
<p:tagLst xmlns:a="http://schemas.openxmlformats.org/drawingml/2006/main" xmlns:r="http://schemas.openxmlformats.org/officeDocument/2006/relationships" xmlns:p="http://schemas.openxmlformats.org/presentationml/2006/main">
  <p:tag name="TIMING" val="|1.4"/>
</p:tagLst>
</file>

<file path=ppt/tags/tag37.xml><?xml version="1.0" encoding="utf-8"?>
<p:tagLst xmlns:a="http://schemas.openxmlformats.org/drawingml/2006/main" xmlns:r="http://schemas.openxmlformats.org/officeDocument/2006/relationships" xmlns:p="http://schemas.openxmlformats.org/presentationml/2006/main">
  <p:tag name="TIMING" val="|2.2"/>
</p:tagLst>
</file>

<file path=ppt/tags/tag38.xml><?xml version="1.0" encoding="utf-8"?>
<p:tagLst xmlns:a="http://schemas.openxmlformats.org/drawingml/2006/main" xmlns:r="http://schemas.openxmlformats.org/officeDocument/2006/relationships" xmlns:p="http://schemas.openxmlformats.org/presentationml/2006/main">
  <p:tag name="TIMING" val="|1.3|16.1|13.6|11.3|13.2"/>
</p:tagLst>
</file>

<file path=ppt/tags/tag39.xml><?xml version="1.0" encoding="utf-8"?>
<p:tagLst xmlns:a="http://schemas.openxmlformats.org/drawingml/2006/main" xmlns:r="http://schemas.openxmlformats.org/officeDocument/2006/relationships" xmlns:p="http://schemas.openxmlformats.org/presentationml/2006/main">
  <p:tag name="TIMING" val="|6.8"/>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IMING" val="|4.9"/>
</p:tagLst>
</file>

<file path=ppt/tags/tag41.xml><?xml version="1.0" encoding="utf-8"?>
<p:tagLst xmlns:a="http://schemas.openxmlformats.org/drawingml/2006/main" xmlns:r="http://schemas.openxmlformats.org/officeDocument/2006/relationships" xmlns:p="http://schemas.openxmlformats.org/presentationml/2006/main">
  <p:tag name="TIMING" val="|2.1|15.2|29"/>
</p:tagLst>
</file>

<file path=ppt/tags/tag5.xml><?xml version="1.0" encoding="utf-8"?>
<p:tagLst xmlns:a="http://schemas.openxmlformats.org/drawingml/2006/main" xmlns:r="http://schemas.openxmlformats.org/officeDocument/2006/relationships" xmlns:p="http://schemas.openxmlformats.org/presentationml/2006/main">
  <p:tag name="TIMING" val="|3.2|3.2|17.5"/>
</p:tagLst>
</file>

<file path=ppt/tags/tag6.xml><?xml version="1.0" encoding="utf-8"?>
<p:tagLst xmlns:a="http://schemas.openxmlformats.org/drawingml/2006/main" xmlns:r="http://schemas.openxmlformats.org/officeDocument/2006/relationships" xmlns:p="http://schemas.openxmlformats.org/presentationml/2006/main">
  <p:tag name="TIMING" val="|4.9|5.6|6.5|4.4|10"/>
</p:tagLst>
</file>

<file path=ppt/tags/tag7.xml><?xml version="1.0" encoding="utf-8"?>
<p:tagLst xmlns:a="http://schemas.openxmlformats.org/drawingml/2006/main" xmlns:r="http://schemas.openxmlformats.org/officeDocument/2006/relationships" xmlns:p="http://schemas.openxmlformats.org/presentationml/2006/main">
  <p:tag name="TIMING" val="|8.2|6.1"/>
</p:tagLst>
</file>

<file path=ppt/tags/tag8.xml><?xml version="1.0" encoding="utf-8"?>
<p:tagLst xmlns:a="http://schemas.openxmlformats.org/drawingml/2006/main" xmlns:r="http://schemas.openxmlformats.org/officeDocument/2006/relationships" xmlns:p="http://schemas.openxmlformats.org/presentationml/2006/main">
  <p:tag name="TIMING" val="|7.6|7.8|4.6"/>
</p:tagLst>
</file>

<file path=ppt/tags/tag9.xml><?xml version="1.0" encoding="utf-8"?>
<p:tagLst xmlns:a="http://schemas.openxmlformats.org/drawingml/2006/main" xmlns:r="http://schemas.openxmlformats.org/officeDocument/2006/relationships" xmlns:p="http://schemas.openxmlformats.org/presentationml/2006/main">
  <p:tag name="TIMING" val="|10.9|16.4|6.6"/>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2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1" lang="ja-JP" altLang="en-US" sz="20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1" lang="ja-JP" altLang="en-US" sz="2000" b="0"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スピーカー">
  <a:themeElements>
    <a:clrScheme name="727133_ベンラリズマブ">
      <a:dk1>
        <a:sysClr val="windowText" lastClr="000000"/>
      </a:dk1>
      <a:lt1>
        <a:sysClr val="window" lastClr="FFFFFF"/>
      </a:lt1>
      <a:dk2>
        <a:srgbClr val="005A99"/>
      </a:dk2>
      <a:lt2>
        <a:srgbClr val="EEECE1"/>
      </a:lt2>
      <a:accent1>
        <a:srgbClr val="333F48"/>
      </a:accent1>
      <a:accent2>
        <a:srgbClr val="AE2573"/>
      </a:accent2>
      <a:accent3>
        <a:srgbClr val="00B398"/>
      </a:accent3>
      <a:accent4>
        <a:srgbClr val="F79646"/>
      </a:accent4>
      <a:accent5>
        <a:srgbClr val="4F81BD"/>
      </a:accent5>
      <a:accent6>
        <a:srgbClr val="4BACC6"/>
      </a:accent6>
      <a:hlink>
        <a:srgbClr val="0000FF"/>
      </a:hlink>
      <a:folHlink>
        <a:srgbClr val="800080"/>
      </a:folHlink>
    </a:clrScheme>
    <a:fontScheme name="ユーザー定義 6">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99CC"/>
        </a:solidFill>
        <a:ln>
          <a:solidFill>
            <a:schemeClr val="accent2">
              <a:lumMod val="60000"/>
              <a:lumOff val="40000"/>
            </a:schemeClr>
          </a:solidFill>
        </a:ln>
      </a:spPr>
      <a:bodyPr rtlCol="0" anchor="ctr">
        <a:spAutoFit/>
      </a:bodyPr>
      <a:lstStyle>
        <a:defPPr algn="ctr">
          <a:defRPr kumimoji="1" sz="10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3_Office ​​テーマ">
  <a:themeElements>
    <a:clrScheme name="727133_ベンラリズマブ">
      <a:dk1>
        <a:sysClr val="windowText" lastClr="000000"/>
      </a:dk1>
      <a:lt1>
        <a:sysClr val="window" lastClr="FFFFFF"/>
      </a:lt1>
      <a:dk2>
        <a:srgbClr val="005A99"/>
      </a:dk2>
      <a:lt2>
        <a:srgbClr val="EEECE1"/>
      </a:lt2>
      <a:accent1>
        <a:srgbClr val="333F48"/>
      </a:accent1>
      <a:accent2>
        <a:srgbClr val="AE2573"/>
      </a:accent2>
      <a:accent3>
        <a:srgbClr val="00B398"/>
      </a:accent3>
      <a:accent4>
        <a:srgbClr val="F79646"/>
      </a:accent4>
      <a:accent5>
        <a:srgbClr val="4F81BD"/>
      </a:accent5>
      <a:accent6>
        <a:srgbClr val="4BACC6"/>
      </a:accent6>
      <a:hlink>
        <a:srgbClr val="0000FF"/>
      </a:hlink>
      <a:folHlink>
        <a:srgbClr val="800080"/>
      </a:folHlink>
    </a:clrScheme>
    <a:fontScheme name="ユーザー定義 6">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99CC"/>
        </a:solidFill>
        <a:ln>
          <a:solidFill>
            <a:schemeClr val="accent2">
              <a:lumMod val="60000"/>
              <a:lumOff val="40000"/>
            </a:schemeClr>
          </a:solidFill>
        </a:ln>
      </a:spPr>
      <a:bodyPr rtlCol="0" anchor="ctr">
        <a:spAutoFit/>
      </a:bodyPr>
      <a:lstStyle>
        <a:defPPr algn="ctr">
          <a:defRPr kumimoji="1" sz="10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8222</TotalTime>
  <Words>7431</Words>
  <Application>Microsoft Office PowerPoint</Application>
  <PresentationFormat>ワイド画面</PresentationFormat>
  <Paragraphs>397</Paragraphs>
  <Slides>46</Slides>
  <Notes>46</Notes>
  <HiddenSlides>0</HiddenSlides>
  <MMClips>46</MMClips>
  <ScaleCrop>false</ScaleCrop>
  <HeadingPairs>
    <vt:vector size="8" baseType="variant">
      <vt:variant>
        <vt:lpstr>使用されているフォント</vt:lpstr>
      </vt:variant>
      <vt:variant>
        <vt:i4>11</vt:i4>
      </vt:variant>
      <vt:variant>
        <vt:lpstr>テーマ</vt:lpstr>
      </vt:variant>
      <vt:variant>
        <vt:i4>6</vt:i4>
      </vt:variant>
      <vt:variant>
        <vt:lpstr>埋め込まれた OLE サーバー</vt:lpstr>
      </vt:variant>
      <vt:variant>
        <vt:i4>1</vt:i4>
      </vt:variant>
      <vt:variant>
        <vt:lpstr>スライド タイトル</vt:lpstr>
      </vt:variant>
      <vt:variant>
        <vt:i4>46</vt:i4>
      </vt:variant>
    </vt:vector>
  </HeadingPairs>
  <TitlesOfParts>
    <vt:vector size="64" baseType="lpstr">
      <vt:lpstr>BIZ UDPゴシック</vt:lpstr>
      <vt:lpstr>ＭＳ Ｐゴシック</vt:lpstr>
      <vt:lpstr>Osaka</vt:lpstr>
      <vt:lpstr>メイリオ</vt:lpstr>
      <vt:lpstr>游ゴシック</vt:lpstr>
      <vt:lpstr>Arial</vt:lpstr>
      <vt:lpstr>Calibri</vt:lpstr>
      <vt:lpstr>Calibri Light</vt:lpstr>
      <vt:lpstr>Tahoma</vt:lpstr>
      <vt:lpstr>Times New Roman</vt:lpstr>
      <vt:lpstr>Wingdings</vt:lpstr>
      <vt:lpstr>1_Office テーマ</vt:lpstr>
      <vt:lpstr>22_Office テーマ</vt:lpstr>
      <vt:lpstr>32_Office テーマ</vt:lpstr>
      <vt:lpstr>7_標準デザイン</vt:lpstr>
      <vt:lpstr>スピーカー</vt:lpstr>
      <vt:lpstr>3_Office ​​テーマ</vt:lpstr>
      <vt:lpstr>think-cell スライド</vt:lpstr>
      <vt:lpstr> 妊婦さんへのワクチン接種による 新生児・乳児早期の感染症予防  </vt:lpstr>
      <vt:lpstr>PowerPoint プレゼンテーション</vt:lpstr>
      <vt:lpstr>母子免疫ワクチンが必要な背景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GBS陽性妊婦に対する分娩時の抗菌薬投与では 新生児のGBS感染症を予防できない</vt:lpstr>
      <vt:lpstr>PowerPoint プレゼンテーション</vt:lpstr>
      <vt:lpstr>PowerPoint プレゼンテーション</vt:lpstr>
      <vt:lpstr>PowerPoint プレゼンテーション</vt:lpstr>
      <vt:lpstr>PowerPoint プレゼンテーション</vt:lpstr>
      <vt:lpstr>妊娠中にワクチンを接種すると 副反応は増えませんか？</vt:lpstr>
      <vt:lpstr>PowerPoint プレゼンテーション</vt:lpstr>
      <vt:lpstr>PowerPoint プレゼンテーション</vt:lpstr>
      <vt:lpstr>ご視聴 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古家信介</dc:creator>
  <cp:lastModifiedBy>石和田稔彦</cp:lastModifiedBy>
  <cp:revision>327</cp:revision>
  <dcterms:created xsi:type="dcterms:W3CDTF">2021-11-08T06:05:43Z</dcterms:created>
  <dcterms:modified xsi:type="dcterms:W3CDTF">2026-08-05T01:45:24Z</dcterms:modified>
</cp:coreProperties>
</file>